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90" r:id="rId3"/>
    <p:sldId id="282" r:id="rId4"/>
    <p:sldId id="299" r:id="rId5"/>
    <p:sldId id="281" r:id="rId6"/>
    <p:sldId id="294" r:id="rId7"/>
    <p:sldId id="288" r:id="rId8"/>
    <p:sldId id="289" r:id="rId9"/>
    <p:sldId id="300" r:id="rId10"/>
    <p:sldId id="302" r:id="rId11"/>
    <p:sldId id="295" r:id="rId12"/>
    <p:sldId id="259" r:id="rId13"/>
    <p:sldId id="306" r:id="rId14"/>
    <p:sldId id="260" r:id="rId15"/>
    <p:sldId id="261" r:id="rId16"/>
    <p:sldId id="263" r:id="rId17"/>
    <p:sldId id="264" r:id="rId18"/>
    <p:sldId id="266" r:id="rId19"/>
    <p:sldId id="267" r:id="rId20"/>
    <p:sldId id="268" r:id="rId21"/>
    <p:sldId id="285" r:id="rId22"/>
    <p:sldId id="296" r:id="rId23"/>
    <p:sldId id="287" r:id="rId24"/>
    <p:sldId id="286" r:id="rId25"/>
    <p:sldId id="297" r:id="rId26"/>
    <p:sldId id="270" r:id="rId27"/>
    <p:sldId id="271" r:id="rId28"/>
    <p:sldId id="272" r:id="rId29"/>
    <p:sldId id="303" r:id="rId30"/>
    <p:sldId id="304" r:id="rId31"/>
    <p:sldId id="276" r:id="rId32"/>
    <p:sldId id="305" r:id="rId33"/>
    <p:sldId id="277" r:id="rId34"/>
    <p:sldId id="27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23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C07C4-F8CC-4D99-9367-6F2A7751F0D1}"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zh-CN" altLang="en-US"/>
        </a:p>
      </dgm:t>
    </dgm:pt>
    <dgm:pt modelId="{F3DE70A5-ABA2-4655-B60A-90F0A2EA0711}">
      <dgm:prSet phldrT="[文本]"/>
      <dgm:spPr/>
      <dgm:t>
        <a:bodyPr/>
        <a:lstStyle/>
        <a:p>
          <a:r>
            <a:rPr lang="zh-CN" altLang="en-US" dirty="0" smtClean="0"/>
            <a:t>数据结构：</a:t>
          </a:r>
          <a:r>
            <a:rPr lang="en-US" altLang="zh-CN" dirty="0" smtClean="0"/>
            <a:t>2D</a:t>
          </a:r>
          <a:r>
            <a:rPr lang="zh-CN" altLang="en-US" dirty="0" smtClean="0"/>
            <a:t>，</a:t>
          </a:r>
          <a:r>
            <a:rPr lang="en-US" altLang="zh-CN" dirty="0" smtClean="0"/>
            <a:t>3D</a:t>
          </a:r>
          <a:r>
            <a:rPr lang="zh-CN" altLang="en-US" dirty="0" smtClean="0"/>
            <a:t>场量；</a:t>
          </a:r>
          <a:r>
            <a:rPr lang="en-US" altLang="zh-CN" dirty="0" smtClean="0"/>
            <a:t>2D</a:t>
          </a:r>
          <a:r>
            <a:rPr lang="zh-CN" altLang="en-US" dirty="0" smtClean="0"/>
            <a:t>，</a:t>
          </a:r>
          <a:r>
            <a:rPr lang="en-US" altLang="zh-CN" dirty="0" smtClean="0"/>
            <a:t>3D</a:t>
          </a:r>
          <a:r>
            <a:rPr lang="zh-CN" altLang="en-US" dirty="0" smtClean="0"/>
            <a:t>矢量</a:t>
          </a:r>
          <a:endParaRPr lang="zh-CN" altLang="en-US" dirty="0"/>
        </a:p>
      </dgm:t>
    </dgm:pt>
    <dgm:pt modelId="{BF960914-8D74-4BEA-8A43-AC6F9B76BD7B}" type="parTrans" cxnId="{0BB0F55E-6CD6-47B2-9DA8-7DDAFAAA9E7F}">
      <dgm:prSet/>
      <dgm:spPr/>
      <dgm:t>
        <a:bodyPr/>
        <a:lstStyle/>
        <a:p>
          <a:endParaRPr lang="zh-CN" altLang="en-US"/>
        </a:p>
      </dgm:t>
    </dgm:pt>
    <dgm:pt modelId="{83E630D0-3CED-4110-8CBE-8F90E4322F27}" type="sibTrans" cxnId="{0BB0F55E-6CD6-47B2-9DA8-7DDAFAAA9E7F}">
      <dgm:prSet/>
      <dgm:spPr/>
      <dgm:t>
        <a:bodyPr/>
        <a:lstStyle/>
        <a:p>
          <a:endParaRPr lang="zh-CN" altLang="en-US"/>
        </a:p>
      </dgm:t>
    </dgm:pt>
    <dgm:pt modelId="{7E71A63D-BAA9-402D-AE11-4B7F96F67B89}">
      <dgm:prSet phldrT="[文本]"/>
      <dgm:spPr/>
      <dgm:t>
        <a:bodyPr/>
        <a:lstStyle/>
        <a:p>
          <a:r>
            <a:rPr lang="zh-CN" altLang="en-US" dirty="0" smtClean="0"/>
            <a:t>格点，几何位形</a:t>
          </a:r>
          <a:endParaRPr lang="zh-CN" altLang="en-US" dirty="0"/>
        </a:p>
      </dgm:t>
    </dgm:pt>
    <dgm:pt modelId="{CAB8F662-43A5-4BCD-809C-C7CB31644EC0}" type="parTrans" cxnId="{2BE05159-B77F-477C-BEFF-2A962B007AA5}">
      <dgm:prSet/>
      <dgm:spPr/>
      <dgm:t>
        <a:bodyPr/>
        <a:lstStyle/>
        <a:p>
          <a:endParaRPr lang="zh-CN" altLang="en-US"/>
        </a:p>
      </dgm:t>
    </dgm:pt>
    <dgm:pt modelId="{7AF05AF5-805B-49C0-AE41-39FEF6895390}" type="sibTrans" cxnId="{2BE05159-B77F-477C-BEFF-2A962B007AA5}">
      <dgm:prSet/>
      <dgm:spPr/>
      <dgm:t>
        <a:bodyPr/>
        <a:lstStyle/>
        <a:p>
          <a:endParaRPr lang="zh-CN" altLang="en-US"/>
        </a:p>
      </dgm:t>
    </dgm:pt>
    <dgm:pt modelId="{5BFA26ED-A65A-456B-AA45-78DBA620A427}">
      <dgm:prSet phldrT="[文本]"/>
      <dgm:spPr/>
      <dgm:t>
        <a:bodyPr/>
        <a:lstStyle/>
        <a:p>
          <a:r>
            <a:rPr lang="zh-CN" altLang="en-US" dirty="0" smtClean="0"/>
            <a:t>偏微分方程组求解器</a:t>
          </a:r>
          <a:r>
            <a:rPr lang="en-US" altLang="zh-CN" dirty="0" smtClean="0"/>
            <a:t>(SUNDIAL)</a:t>
          </a:r>
          <a:endParaRPr lang="zh-CN" altLang="en-US" dirty="0"/>
        </a:p>
      </dgm:t>
    </dgm:pt>
    <dgm:pt modelId="{7E7A5130-8EF8-4E72-8035-ECC14F9931C3}" type="parTrans" cxnId="{34256CA5-D202-46E5-A457-964E69B61C3A}">
      <dgm:prSet/>
      <dgm:spPr/>
      <dgm:t>
        <a:bodyPr/>
        <a:lstStyle/>
        <a:p>
          <a:endParaRPr lang="zh-CN" altLang="en-US"/>
        </a:p>
      </dgm:t>
    </dgm:pt>
    <dgm:pt modelId="{B3460D0A-BAFE-43CC-AB27-91D15DC6AE3F}" type="sibTrans" cxnId="{34256CA5-D202-46E5-A457-964E69B61C3A}">
      <dgm:prSet/>
      <dgm:spPr/>
      <dgm:t>
        <a:bodyPr/>
        <a:lstStyle/>
        <a:p>
          <a:endParaRPr lang="zh-CN" altLang="en-US"/>
        </a:p>
      </dgm:t>
    </dgm:pt>
    <dgm:pt modelId="{DF168659-384D-4644-85B4-D0B9393C8F62}">
      <dgm:prSet phldrT="[文本]"/>
      <dgm:spPr/>
      <dgm:t>
        <a:bodyPr/>
        <a:lstStyle/>
        <a:p>
          <a:r>
            <a:rPr lang="zh-CN" altLang="en-US" dirty="0" smtClean="0"/>
            <a:t>代数算符</a:t>
          </a:r>
          <a:endParaRPr lang="zh-CN" altLang="en-US" dirty="0"/>
        </a:p>
      </dgm:t>
    </dgm:pt>
    <dgm:pt modelId="{6A87A5C9-B7E5-4F26-885A-E4BED570F8E1}" type="parTrans" cxnId="{0D17EE93-CFAD-4D56-B86D-F24A8D5B4E36}">
      <dgm:prSet/>
      <dgm:spPr/>
      <dgm:t>
        <a:bodyPr/>
        <a:lstStyle/>
        <a:p>
          <a:endParaRPr lang="zh-CN" altLang="en-US"/>
        </a:p>
      </dgm:t>
    </dgm:pt>
    <dgm:pt modelId="{FDCDBA8C-D327-4F19-BB02-B00907F8E55D}" type="sibTrans" cxnId="{0D17EE93-CFAD-4D56-B86D-F24A8D5B4E36}">
      <dgm:prSet/>
      <dgm:spPr/>
      <dgm:t>
        <a:bodyPr/>
        <a:lstStyle/>
        <a:p>
          <a:endParaRPr lang="zh-CN" altLang="en-US"/>
        </a:p>
      </dgm:t>
    </dgm:pt>
    <dgm:pt modelId="{E07AFC5C-F1E3-4213-B821-8BEB16B6D6F4}">
      <dgm:prSet phldrT="[文本]"/>
      <dgm:spPr/>
      <dgm:t>
        <a:bodyPr/>
        <a:lstStyle/>
        <a:p>
          <a:r>
            <a:rPr lang="zh-CN" altLang="en-US" dirty="0" smtClean="0"/>
            <a:t>差分算符</a:t>
          </a:r>
          <a:endParaRPr lang="zh-CN" altLang="en-US" dirty="0"/>
        </a:p>
      </dgm:t>
    </dgm:pt>
    <dgm:pt modelId="{AF8C4D4D-C91B-4437-BDA8-573E01626B7A}" type="parTrans" cxnId="{2A0CB974-C33A-4C00-875E-50E756162790}">
      <dgm:prSet/>
      <dgm:spPr/>
      <dgm:t>
        <a:bodyPr/>
        <a:lstStyle/>
        <a:p>
          <a:endParaRPr lang="zh-CN" altLang="en-US"/>
        </a:p>
      </dgm:t>
    </dgm:pt>
    <dgm:pt modelId="{E15A8326-8EC7-45E8-97B6-D997149E89B6}" type="sibTrans" cxnId="{2A0CB974-C33A-4C00-875E-50E756162790}">
      <dgm:prSet/>
      <dgm:spPr/>
      <dgm:t>
        <a:bodyPr/>
        <a:lstStyle/>
        <a:p>
          <a:endParaRPr lang="zh-CN" altLang="en-US"/>
        </a:p>
      </dgm:t>
    </dgm:pt>
    <dgm:pt modelId="{09E72EBF-0609-4EBD-B437-02C1AFB27D90}">
      <dgm:prSet phldrT="[文本]"/>
      <dgm:spPr/>
      <dgm:t>
        <a:bodyPr/>
        <a:lstStyle/>
        <a:p>
          <a:r>
            <a:rPr lang="zh-CN" altLang="en-US" dirty="0" smtClean="0"/>
            <a:t>物理模型</a:t>
          </a:r>
          <a:endParaRPr lang="zh-CN" altLang="en-US" dirty="0"/>
        </a:p>
      </dgm:t>
    </dgm:pt>
    <dgm:pt modelId="{EC71FA6A-AD85-4752-8459-EC7988636654}" type="sibTrans" cxnId="{FAE414EC-2A91-45B7-8FA6-1832C79802C1}">
      <dgm:prSet/>
      <dgm:spPr/>
      <dgm:t>
        <a:bodyPr/>
        <a:lstStyle/>
        <a:p>
          <a:endParaRPr lang="zh-CN" altLang="en-US"/>
        </a:p>
      </dgm:t>
    </dgm:pt>
    <dgm:pt modelId="{E8F592CE-8B98-4B2C-8D67-92AF76BD2640}" type="parTrans" cxnId="{FAE414EC-2A91-45B7-8FA6-1832C79802C1}">
      <dgm:prSet/>
      <dgm:spPr>
        <a:noFill/>
        <a:ln>
          <a:solidFill>
            <a:schemeClr val="bg1"/>
          </a:solidFill>
        </a:ln>
      </dgm:spPr>
      <dgm:t>
        <a:bodyPr/>
        <a:lstStyle/>
        <a:p>
          <a:endParaRPr lang="zh-CN" altLang="en-US">
            <a:solidFill>
              <a:schemeClr val="bg1"/>
            </a:solidFill>
          </a:endParaRPr>
        </a:p>
      </dgm:t>
    </dgm:pt>
    <dgm:pt modelId="{6391CD26-E9D3-4C0B-9D9E-AED547E273D7}" type="pres">
      <dgm:prSet presAssocID="{DE4C07C4-F8CC-4D99-9367-6F2A7751F0D1}" presName="hierChild1" presStyleCnt="0">
        <dgm:presLayoutVars>
          <dgm:orgChart val="1"/>
          <dgm:chPref val="1"/>
          <dgm:dir/>
          <dgm:animOne val="branch"/>
          <dgm:animLvl val="lvl"/>
          <dgm:resizeHandles/>
        </dgm:presLayoutVars>
      </dgm:prSet>
      <dgm:spPr/>
      <dgm:t>
        <a:bodyPr/>
        <a:lstStyle/>
        <a:p>
          <a:endParaRPr lang="en-US"/>
        </a:p>
      </dgm:t>
    </dgm:pt>
    <dgm:pt modelId="{8FC2F34E-8C7D-4600-98D7-DEE214EE34D1}" type="pres">
      <dgm:prSet presAssocID="{F3DE70A5-ABA2-4655-B60A-90F0A2EA0711}" presName="hierRoot1" presStyleCnt="0">
        <dgm:presLayoutVars>
          <dgm:hierBranch val="init"/>
        </dgm:presLayoutVars>
      </dgm:prSet>
      <dgm:spPr/>
    </dgm:pt>
    <dgm:pt modelId="{7A0B8684-E1E6-4311-9997-CF20D275CE79}" type="pres">
      <dgm:prSet presAssocID="{F3DE70A5-ABA2-4655-B60A-90F0A2EA0711}" presName="rootComposite1" presStyleCnt="0"/>
      <dgm:spPr/>
    </dgm:pt>
    <dgm:pt modelId="{8D99EFB6-E91C-45C4-8371-B923B0307294}" type="pres">
      <dgm:prSet presAssocID="{F3DE70A5-ABA2-4655-B60A-90F0A2EA0711}" presName="rootText1" presStyleLbl="node0" presStyleIdx="0" presStyleCnt="2" custScaleX="171023">
        <dgm:presLayoutVars>
          <dgm:chPref val="3"/>
        </dgm:presLayoutVars>
      </dgm:prSet>
      <dgm:spPr/>
      <dgm:t>
        <a:bodyPr/>
        <a:lstStyle/>
        <a:p>
          <a:endParaRPr lang="zh-CN" altLang="en-US"/>
        </a:p>
      </dgm:t>
    </dgm:pt>
    <dgm:pt modelId="{CCF806BF-0329-4DA3-AB8D-1DA8B13A233C}" type="pres">
      <dgm:prSet presAssocID="{F3DE70A5-ABA2-4655-B60A-90F0A2EA0711}" presName="rootConnector1" presStyleLbl="node1" presStyleIdx="0" presStyleCnt="0"/>
      <dgm:spPr/>
      <dgm:t>
        <a:bodyPr/>
        <a:lstStyle/>
        <a:p>
          <a:endParaRPr lang="en-US"/>
        </a:p>
      </dgm:t>
    </dgm:pt>
    <dgm:pt modelId="{72881F2B-BD54-4D28-9A95-3A49A3F98FB5}" type="pres">
      <dgm:prSet presAssocID="{F3DE70A5-ABA2-4655-B60A-90F0A2EA0711}" presName="hierChild2" presStyleCnt="0"/>
      <dgm:spPr/>
    </dgm:pt>
    <dgm:pt modelId="{24F8CC4D-7BBC-48DE-A99C-51EAC7C37B26}" type="pres">
      <dgm:prSet presAssocID="{CAB8F662-43A5-4BCD-809C-C7CB31644EC0}" presName="Name37" presStyleLbl="parChTrans1D2" presStyleIdx="0" presStyleCnt="1"/>
      <dgm:spPr/>
      <dgm:t>
        <a:bodyPr/>
        <a:lstStyle/>
        <a:p>
          <a:endParaRPr lang="en-US"/>
        </a:p>
      </dgm:t>
    </dgm:pt>
    <dgm:pt modelId="{3D03E1E2-3909-45D7-861B-B0FB069DCB6F}" type="pres">
      <dgm:prSet presAssocID="{7E71A63D-BAA9-402D-AE11-4B7F96F67B89}" presName="hierRoot2" presStyleCnt="0">
        <dgm:presLayoutVars>
          <dgm:hierBranch val="init"/>
        </dgm:presLayoutVars>
      </dgm:prSet>
      <dgm:spPr/>
    </dgm:pt>
    <dgm:pt modelId="{B38B7351-0E55-4C89-BE99-1EF04F7DC98D}" type="pres">
      <dgm:prSet presAssocID="{7E71A63D-BAA9-402D-AE11-4B7F96F67B89}" presName="rootComposite" presStyleCnt="0"/>
      <dgm:spPr/>
    </dgm:pt>
    <dgm:pt modelId="{91923223-61A1-473C-8A53-B57EAFD38F31}" type="pres">
      <dgm:prSet presAssocID="{7E71A63D-BAA9-402D-AE11-4B7F96F67B89}" presName="rootText" presStyleLbl="node2" presStyleIdx="0" presStyleCnt="1">
        <dgm:presLayoutVars>
          <dgm:chPref val="3"/>
        </dgm:presLayoutVars>
      </dgm:prSet>
      <dgm:spPr/>
      <dgm:t>
        <a:bodyPr/>
        <a:lstStyle/>
        <a:p>
          <a:endParaRPr lang="en-US"/>
        </a:p>
      </dgm:t>
    </dgm:pt>
    <dgm:pt modelId="{95510321-8519-44FC-9DFD-23AF40F38748}" type="pres">
      <dgm:prSet presAssocID="{7E71A63D-BAA9-402D-AE11-4B7F96F67B89}" presName="rootConnector" presStyleLbl="node2" presStyleIdx="0" presStyleCnt="1"/>
      <dgm:spPr/>
      <dgm:t>
        <a:bodyPr/>
        <a:lstStyle/>
        <a:p>
          <a:endParaRPr lang="en-US"/>
        </a:p>
      </dgm:t>
    </dgm:pt>
    <dgm:pt modelId="{FDBBFF9B-AC9A-49BD-A52E-2D0140B6E065}" type="pres">
      <dgm:prSet presAssocID="{7E71A63D-BAA9-402D-AE11-4B7F96F67B89}" presName="hierChild4" presStyleCnt="0"/>
      <dgm:spPr/>
    </dgm:pt>
    <dgm:pt modelId="{8F1242CC-0399-43C0-A13D-423DCD93F5C4}" type="pres">
      <dgm:prSet presAssocID="{6A87A5C9-B7E5-4F26-885A-E4BED570F8E1}" presName="Name37" presStyleLbl="parChTrans1D3" presStyleIdx="0" presStyleCnt="2"/>
      <dgm:spPr/>
      <dgm:t>
        <a:bodyPr/>
        <a:lstStyle/>
        <a:p>
          <a:endParaRPr lang="en-US"/>
        </a:p>
      </dgm:t>
    </dgm:pt>
    <dgm:pt modelId="{57496042-E5B4-4499-A5B8-7159AF04DF4A}" type="pres">
      <dgm:prSet presAssocID="{DF168659-384D-4644-85B4-D0B9393C8F62}" presName="hierRoot2" presStyleCnt="0">
        <dgm:presLayoutVars>
          <dgm:hierBranch val="init"/>
        </dgm:presLayoutVars>
      </dgm:prSet>
      <dgm:spPr/>
    </dgm:pt>
    <dgm:pt modelId="{50D2EC9B-9EA5-4505-BE59-5792DBFEA2F7}" type="pres">
      <dgm:prSet presAssocID="{DF168659-384D-4644-85B4-D0B9393C8F62}" presName="rootComposite" presStyleCnt="0"/>
      <dgm:spPr/>
    </dgm:pt>
    <dgm:pt modelId="{3262B549-026F-4443-B634-473AFA52A5B4}" type="pres">
      <dgm:prSet presAssocID="{DF168659-384D-4644-85B4-D0B9393C8F62}" presName="rootText" presStyleLbl="node3" presStyleIdx="0" presStyleCnt="2">
        <dgm:presLayoutVars>
          <dgm:chPref val="3"/>
        </dgm:presLayoutVars>
      </dgm:prSet>
      <dgm:spPr/>
      <dgm:t>
        <a:bodyPr/>
        <a:lstStyle/>
        <a:p>
          <a:endParaRPr lang="en-US"/>
        </a:p>
      </dgm:t>
    </dgm:pt>
    <dgm:pt modelId="{FA9DB4A8-270A-40ED-B134-098A1A4CAB8A}" type="pres">
      <dgm:prSet presAssocID="{DF168659-384D-4644-85B4-D0B9393C8F62}" presName="rootConnector" presStyleLbl="node3" presStyleIdx="0" presStyleCnt="2"/>
      <dgm:spPr/>
      <dgm:t>
        <a:bodyPr/>
        <a:lstStyle/>
        <a:p>
          <a:endParaRPr lang="en-US"/>
        </a:p>
      </dgm:t>
    </dgm:pt>
    <dgm:pt modelId="{6D3307AF-8AB7-4268-BB1D-469C98352EAA}" type="pres">
      <dgm:prSet presAssocID="{DF168659-384D-4644-85B4-D0B9393C8F62}" presName="hierChild4" presStyleCnt="0"/>
      <dgm:spPr/>
    </dgm:pt>
    <dgm:pt modelId="{78B342EC-803A-4194-A086-B3F6FA39E2B3}" type="pres">
      <dgm:prSet presAssocID="{DF168659-384D-4644-85B4-D0B9393C8F62}" presName="hierChild5" presStyleCnt="0"/>
      <dgm:spPr/>
    </dgm:pt>
    <dgm:pt modelId="{7AFCF794-DFA2-4D0F-A4A2-039C9BBA598A}" type="pres">
      <dgm:prSet presAssocID="{AF8C4D4D-C91B-4437-BDA8-573E01626B7A}" presName="Name37" presStyleLbl="parChTrans1D3" presStyleIdx="1" presStyleCnt="2"/>
      <dgm:spPr/>
      <dgm:t>
        <a:bodyPr/>
        <a:lstStyle/>
        <a:p>
          <a:endParaRPr lang="en-US"/>
        </a:p>
      </dgm:t>
    </dgm:pt>
    <dgm:pt modelId="{A50C348B-3F37-4EA5-BEEA-C67952801530}" type="pres">
      <dgm:prSet presAssocID="{E07AFC5C-F1E3-4213-B821-8BEB16B6D6F4}" presName="hierRoot2" presStyleCnt="0">
        <dgm:presLayoutVars>
          <dgm:hierBranch val="init"/>
        </dgm:presLayoutVars>
      </dgm:prSet>
      <dgm:spPr/>
    </dgm:pt>
    <dgm:pt modelId="{DA1E7EB2-2178-401E-A79F-8A278754359D}" type="pres">
      <dgm:prSet presAssocID="{E07AFC5C-F1E3-4213-B821-8BEB16B6D6F4}" presName="rootComposite" presStyleCnt="0"/>
      <dgm:spPr/>
    </dgm:pt>
    <dgm:pt modelId="{226DC47F-7EE4-4AC7-A53A-CD44CC9DEFA2}" type="pres">
      <dgm:prSet presAssocID="{E07AFC5C-F1E3-4213-B821-8BEB16B6D6F4}" presName="rootText" presStyleLbl="node3" presStyleIdx="1" presStyleCnt="2" custLinFactNeighborX="-11279" custLinFactNeighborY="0">
        <dgm:presLayoutVars>
          <dgm:chPref val="3"/>
        </dgm:presLayoutVars>
      </dgm:prSet>
      <dgm:spPr/>
      <dgm:t>
        <a:bodyPr/>
        <a:lstStyle/>
        <a:p>
          <a:endParaRPr lang="en-US"/>
        </a:p>
      </dgm:t>
    </dgm:pt>
    <dgm:pt modelId="{39E589B9-2C35-49DE-8A13-C2DA2C0FB031}" type="pres">
      <dgm:prSet presAssocID="{E07AFC5C-F1E3-4213-B821-8BEB16B6D6F4}" presName="rootConnector" presStyleLbl="node3" presStyleIdx="1" presStyleCnt="2"/>
      <dgm:spPr/>
      <dgm:t>
        <a:bodyPr/>
        <a:lstStyle/>
        <a:p>
          <a:endParaRPr lang="en-US"/>
        </a:p>
      </dgm:t>
    </dgm:pt>
    <dgm:pt modelId="{175A6A67-CFA6-455B-9970-B85BAE607EB1}" type="pres">
      <dgm:prSet presAssocID="{E07AFC5C-F1E3-4213-B821-8BEB16B6D6F4}" presName="hierChild4" presStyleCnt="0"/>
      <dgm:spPr/>
    </dgm:pt>
    <dgm:pt modelId="{67F4DE28-51DA-42C6-9D4B-AD0E445461A4}" type="pres">
      <dgm:prSet presAssocID="{E8F592CE-8B98-4B2C-8D67-92AF76BD2640}" presName="Name37" presStyleLbl="parChTrans1D4" presStyleIdx="0" presStyleCnt="1"/>
      <dgm:spPr/>
      <dgm:t>
        <a:bodyPr/>
        <a:lstStyle/>
        <a:p>
          <a:endParaRPr lang="en-US"/>
        </a:p>
      </dgm:t>
    </dgm:pt>
    <dgm:pt modelId="{88ECED29-E995-4C9A-B20B-0C2DBA559558}" type="pres">
      <dgm:prSet presAssocID="{09E72EBF-0609-4EBD-B437-02C1AFB27D90}" presName="hierRoot2" presStyleCnt="0">
        <dgm:presLayoutVars>
          <dgm:hierBranch val="init"/>
        </dgm:presLayoutVars>
      </dgm:prSet>
      <dgm:spPr/>
    </dgm:pt>
    <dgm:pt modelId="{2B1AA972-9FEA-4124-B643-BA0B028B0721}" type="pres">
      <dgm:prSet presAssocID="{09E72EBF-0609-4EBD-B437-02C1AFB27D90}" presName="rootComposite" presStyleCnt="0"/>
      <dgm:spPr/>
    </dgm:pt>
    <dgm:pt modelId="{5A83423A-2A24-4F92-97F1-838317E40299}" type="pres">
      <dgm:prSet presAssocID="{09E72EBF-0609-4EBD-B437-02C1AFB27D90}" presName="rootText" presStyleLbl="node4" presStyleIdx="0" presStyleCnt="1" custLinFactNeighborX="-26694" custLinFactNeighborY="-1887">
        <dgm:presLayoutVars>
          <dgm:chPref val="3"/>
        </dgm:presLayoutVars>
      </dgm:prSet>
      <dgm:spPr/>
      <dgm:t>
        <a:bodyPr/>
        <a:lstStyle/>
        <a:p>
          <a:endParaRPr lang="zh-CN" altLang="en-US"/>
        </a:p>
      </dgm:t>
    </dgm:pt>
    <dgm:pt modelId="{FE1EC261-CEDF-48AD-A0B5-BED0DFBCAE32}" type="pres">
      <dgm:prSet presAssocID="{09E72EBF-0609-4EBD-B437-02C1AFB27D90}" presName="rootConnector" presStyleLbl="node4" presStyleIdx="0" presStyleCnt="1"/>
      <dgm:spPr/>
      <dgm:t>
        <a:bodyPr/>
        <a:lstStyle/>
        <a:p>
          <a:endParaRPr lang="en-US"/>
        </a:p>
      </dgm:t>
    </dgm:pt>
    <dgm:pt modelId="{2B9A13F9-FE5F-456F-B006-E443D4C89294}" type="pres">
      <dgm:prSet presAssocID="{09E72EBF-0609-4EBD-B437-02C1AFB27D90}" presName="hierChild4" presStyleCnt="0"/>
      <dgm:spPr/>
    </dgm:pt>
    <dgm:pt modelId="{E3C703F2-E4D7-4629-AFF8-EF34572A99DE}" type="pres">
      <dgm:prSet presAssocID="{09E72EBF-0609-4EBD-B437-02C1AFB27D90}" presName="hierChild5" presStyleCnt="0"/>
      <dgm:spPr/>
    </dgm:pt>
    <dgm:pt modelId="{E67D7D0E-B3F4-433A-87AB-E80A0E4DF725}" type="pres">
      <dgm:prSet presAssocID="{E07AFC5C-F1E3-4213-B821-8BEB16B6D6F4}" presName="hierChild5" presStyleCnt="0"/>
      <dgm:spPr/>
    </dgm:pt>
    <dgm:pt modelId="{BDB33B69-4BF0-4875-AF5F-F54AB30B7949}" type="pres">
      <dgm:prSet presAssocID="{7E71A63D-BAA9-402D-AE11-4B7F96F67B89}" presName="hierChild5" presStyleCnt="0"/>
      <dgm:spPr/>
    </dgm:pt>
    <dgm:pt modelId="{26B27DEC-64E4-43B3-AA2B-73703B5F5B57}" type="pres">
      <dgm:prSet presAssocID="{F3DE70A5-ABA2-4655-B60A-90F0A2EA0711}" presName="hierChild3" presStyleCnt="0"/>
      <dgm:spPr/>
    </dgm:pt>
    <dgm:pt modelId="{5D8DD368-56F4-4B4C-83D3-9DC12F09A1E4}" type="pres">
      <dgm:prSet presAssocID="{5BFA26ED-A65A-456B-AA45-78DBA620A427}" presName="hierRoot1" presStyleCnt="0">
        <dgm:presLayoutVars>
          <dgm:hierBranch val="init"/>
        </dgm:presLayoutVars>
      </dgm:prSet>
      <dgm:spPr/>
    </dgm:pt>
    <dgm:pt modelId="{AD30257D-886E-46CB-8913-9B45F4189162}" type="pres">
      <dgm:prSet presAssocID="{5BFA26ED-A65A-456B-AA45-78DBA620A427}" presName="rootComposite1" presStyleCnt="0"/>
      <dgm:spPr/>
    </dgm:pt>
    <dgm:pt modelId="{FBB4353B-BB5E-4815-9B04-F31B86B6AC1F}" type="pres">
      <dgm:prSet presAssocID="{5BFA26ED-A65A-456B-AA45-78DBA620A427}" presName="rootText1" presStyleLbl="node0" presStyleIdx="1" presStyleCnt="2" custLinFactY="100000" custLinFactNeighborX="35953" custLinFactNeighborY="183348">
        <dgm:presLayoutVars>
          <dgm:chPref val="3"/>
        </dgm:presLayoutVars>
      </dgm:prSet>
      <dgm:spPr/>
      <dgm:t>
        <a:bodyPr/>
        <a:lstStyle/>
        <a:p>
          <a:endParaRPr lang="en-US"/>
        </a:p>
      </dgm:t>
    </dgm:pt>
    <dgm:pt modelId="{6D974C88-DAFE-4C02-9755-000A57C19D02}" type="pres">
      <dgm:prSet presAssocID="{5BFA26ED-A65A-456B-AA45-78DBA620A427}" presName="rootConnector1" presStyleLbl="node1" presStyleIdx="0" presStyleCnt="0"/>
      <dgm:spPr/>
      <dgm:t>
        <a:bodyPr/>
        <a:lstStyle/>
        <a:p>
          <a:endParaRPr lang="en-US"/>
        </a:p>
      </dgm:t>
    </dgm:pt>
    <dgm:pt modelId="{3D44467B-0848-412D-939F-3E5CA9C5B428}" type="pres">
      <dgm:prSet presAssocID="{5BFA26ED-A65A-456B-AA45-78DBA620A427}" presName="hierChild2" presStyleCnt="0"/>
      <dgm:spPr/>
    </dgm:pt>
    <dgm:pt modelId="{EAF1CFE8-ECF3-45F9-84E1-2784308EDB58}" type="pres">
      <dgm:prSet presAssocID="{5BFA26ED-A65A-456B-AA45-78DBA620A427}" presName="hierChild3" presStyleCnt="0"/>
      <dgm:spPr/>
    </dgm:pt>
  </dgm:ptLst>
  <dgm:cxnLst>
    <dgm:cxn modelId="{B0A352D1-BFBA-4521-A0CC-51AF9116C6C6}" type="presOf" srcId="{7E71A63D-BAA9-402D-AE11-4B7F96F67B89}" destId="{91923223-61A1-473C-8A53-B57EAFD38F31}" srcOrd="0" destOrd="0" presId="urn:microsoft.com/office/officeart/2005/8/layout/orgChart1"/>
    <dgm:cxn modelId="{BFA17DAA-EA42-4350-903D-C00073E922FA}" type="presOf" srcId="{09E72EBF-0609-4EBD-B437-02C1AFB27D90}" destId="{5A83423A-2A24-4F92-97F1-838317E40299}" srcOrd="0" destOrd="0" presId="urn:microsoft.com/office/officeart/2005/8/layout/orgChart1"/>
    <dgm:cxn modelId="{74FB5D1A-F710-4922-82E5-A2EE625C8C91}" type="presOf" srcId="{7E71A63D-BAA9-402D-AE11-4B7F96F67B89}" destId="{95510321-8519-44FC-9DFD-23AF40F38748}" srcOrd="1" destOrd="0" presId="urn:microsoft.com/office/officeart/2005/8/layout/orgChart1"/>
    <dgm:cxn modelId="{74948CD7-3657-474D-82E2-B0A9D8BEAE1B}" type="presOf" srcId="{E8F592CE-8B98-4B2C-8D67-92AF76BD2640}" destId="{67F4DE28-51DA-42C6-9D4B-AD0E445461A4}" srcOrd="0" destOrd="0" presId="urn:microsoft.com/office/officeart/2005/8/layout/orgChart1"/>
    <dgm:cxn modelId="{022EA711-0BC3-40DE-A484-92FE2F13E4D6}" type="presOf" srcId="{5BFA26ED-A65A-456B-AA45-78DBA620A427}" destId="{FBB4353B-BB5E-4815-9B04-F31B86B6AC1F}" srcOrd="0" destOrd="0" presId="urn:microsoft.com/office/officeart/2005/8/layout/orgChart1"/>
    <dgm:cxn modelId="{D7142640-6D2F-4A59-ABFD-203AFBAAE7F1}" type="presOf" srcId="{5BFA26ED-A65A-456B-AA45-78DBA620A427}" destId="{6D974C88-DAFE-4C02-9755-000A57C19D02}" srcOrd="1" destOrd="0" presId="urn:microsoft.com/office/officeart/2005/8/layout/orgChart1"/>
    <dgm:cxn modelId="{8A821445-0025-46CF-A2AD-93379D5787B4}" type="presOf" srcId="{F3DE70A5-ABA2-4655-B60A-90F0A2EA0711}" destId="{CCF806BF-0329-4DA3-AB8D-1DA8B13A233C}" srcOrd="1" destOrd="0" presId="urn:microsoft.com/office/officeart/2005/8/layout/orgChart1"/>
    <dgm:cxn modelId="{318D8671-84CC-4FDA-93E5-D1234EE65E2A}" type="presOf" srcId="{DF168659-384D-4644-85B4-D0B9393C8F62}" destId="{FA9DB4A8-270A-40ED-B134-098A1A4CAB8A}" srcOrd="1" destOrd="0" presId="urn:microsoft.com/office/officeart/2005/8/layout/orgChart1"/>
    <dgm:cxn modelId="{F21681D1-CB4B-4C5B-8879-B9DF8E4A770C}" type="presOf" srcId="{DE4C07C4-F8CC-4D99-9367-6F2A7751F0D1}" destId="{6391CD26-E9D3-4C0B-9D9E-AED547E273D7}" srcOrd="0" destOrd="0" presId="urn:microsoft.com/office/officeart/2005/8/layout/orgChart1"/>
    <dgm:cxn modelId="{3A50CD3C-C6C7-4B4A-8182-E55DAEF269DD}" type="presOf" srcId="{DF168659-384D-4644-85B4-D0B9393C8F62}" destId="{3262B549-026F-4443-B634-473AFA52A5B4}" srcOrd="0" destOrd="0" presId="urn:microsoft.com/office/officeart/2005/8/layout/orgChart1"/>
    <dgm:cxn modelId="{2A0CB974-C33A-4C00-875E-50E756162790}" srcId="{7E71A63D-BAA9-402D-AE11-4B7F96F67B89}" destId="{E07AFC5C-F1E3-4213-B821-8BEB16B6D6F4}" srcOrd="1" destOrd="0" parTransId="{AF8C4D4D-C91B-4437-BDA8-573E01626B7A}" sibTransId="{E15A8326-8EC7-45E8-97B6-D997149E89B6}"/>
    <dgm:cxn modelId="{FAE414EC-2A91-45B7-8FA6-1832C79802C1}" srcId="{E07AFC5C-F1E3-4213-B821-8BEB16B6D6F4}" destId="{09E72EBF-0609-4EBD-B437-02C1AFB27D90}" srcOrd="0" destOrd="0" parTransId="{E8F592CE-8B98-4B2C-8D67-92AF76BD2640}" sibTransId="{EC71FA6A-AD85-4752-8459-EC7988636654}"/>
    <dgm:cxn modelId="{3C8EE6DF-2934-4061-BCB8-9A2DD0AC9DFB}" type="presOf" srcId="{CAB8F662-43A5-4BCD-809C-C7CB31644EC0}" destId="{24F8CC4D-7BBC-48DE-A99C-51EAC7C37B26}" srcOrd="0" destOrd="0" presId="urn:microsoft.com/office/officeart/2005/8/layout/orgChart1"/>
    <dgm:cxn modelId="{0B23EF49-E10A-471D-B055-F9A7F4B9A67E}" type="presOf" srcId="{F3DE70A5-ABA2-4655-B60A-90F0A2EA0711}" destId="{8D99EFB6-E91C-45C4-8371-B923B0307294}" srcOrd="0" destOrd="0" presId="urn:microsoft.com/office/officeart/2005/8/layout/orgChart1"/>
    <dgm:cxn modelId="{0BB0F55E-6CD6-47B2-9DA8-7DDAFAAA9E7F}" srcId="{DE4C07C4-F8CC-4D99-9367-6F2A7751F0D1}" destId="{F3DE70A5-ABA2-4655-B60A-90F0A2EA0711}" srcOrd="0" destOrd="0" parTransId="{BF960914-8D74-4BEA-8A43-AC6F9B76BD7B}" sibTransId="{83E630D0-3CED-4110-8CBE-8F90E4322F27}"/>
    <dgm:cxn modelId="{564AEB05-7977-4726-9C7D-1055CBC1554F}" type="presOf" srcId="{09E72EBF-0609-4EBD-B437-02C1AFB27D90}" destId="{FE1EC261-CEDF-48AD-A0B5-BED0DFBCAE32}" srcOrd="1" destOrd="0" presId="urn:microsoft.com/office/officeart/2005/8/layout/orgChart1"/>
    <dgm:cxn modelId="{E5AD1F09-D211-4F60-B1E0-0B03D1FDDE8D}" type="presOf" srcId="{AF8C4D4D-C91B-4437-BDA8-573E01626B7A}" destId="{7AFCF794-DFA2-4D0F-A4A2-039C9BBA598A}" srcOrd="0" destOrd="0" presId="urn:microsoft.com/office/officeart/2005/8/layout/orgChart1"/>
    <dgm:cxn modelId="{3335ED6F-2344-4EC6-B3FE-086B349EE583}" type="presOf" srcId="{E07AFC5C-F1E3-4213-B821-8BEB16B6D6F4}" destId="{39E589B9-2C35-49DE-8A13-C2DA2C0FB031}" srcOrd="1" destOrd="0" presId="urn:microsoft.com/office/officeart/2005/8/layout/orgChart1"/>
    <dgm:cxn modelId="{63D07664-F128-44F2-A9AC-49D443A95789}" type="presOf" srcId="{6A87A5C9-B7E5-4F26-885A-E4BED570F8E1}" destId="{8F1242CC-0399-43C0-A13D-423DCD93F5C4}" srcOrd="0" destOrd="0" presId="urn:microsoft.com/office/officeart/2005/8/layout/orgChart1"/>
    <dgm:cxn modelId="{2BE05159-B77F-477C-BEFF-2A962B007AA5}" srcId="{F3DE70A5-ABA2-4655-B60A-90F0A2EA0711}" destId="{7E71A63D-BAA9-402D-AE11-4B7F96F67B89}" srcOrd="0" destOrd="0" parTransId="{CAB8F662-43A5-4BCD-809C-C7CB31644EC0}" sibTransId="{7AF05AF5-805B-49C0-AE41-39FEF6895390}"/>
    <dgm:cxn modelId="{5D70A274-BF33-4F98-B654-49BE20F7F2B0}" type="presOf" srcId="{E07AFC5C-F1E3-4213-B821-8BEB16B6D6F4}" destId="{226DC47F-7EE4-4AC7-A53A-CD44CC9DEFA2}" srcOrd="0" destOrd="0" presId="urn:microsoft.com/office/officeart/2005/8/layout/orgChart1"/>
    <dgm:cxn modelId="{0D17EE93-CFAD-4D56-B86D-F24A8D5B4E36}" srcId="{7E71A63D-BAA9-402D-AE11-4B7F96F67B89}" destId="{DF168659-384D-4644-85B4-D0B9393C8F62}" srcOrd="0" destOrd="0" parTransId="{6A87A5C9-B7E5-4F26-885A-E4BED570F8E1}" sibTransId="{FDCDBA8C-D327-4F19-BB02-B00907F8E55D}"/>
    <dgm:cxn modelId="{34256CA5-D202-46E5-A457-964E69B61C3A}" srcId="{DE4C07C4-F8CC-4D99-9367-6F2A7751F0D1}" destId="{5BFA26ED-A65A-456B-AA45-78DBA620A427}" srcOrd="1" destOrd="0" parTransId="{7E7A5130-8EF8-4E72-8035-ECC14F9931C3}" sibTransId="{B3460D0A-BAFE-43CC-AB27-91D15DC6AE3F}"/>
    <dgm:cxn modelId="{ECDA7DF5-B7D2-4B55-B6BF-1EB02EA367C4}" type="presParOf" srcId="{6391CD26-E9D3-4C0B-9D9E-AED547E273D7}" destId="{8FC2F34E-8C7D-4600-98D7-DEE214EE34D1}" srcOrd="0" destOrd="0" presId="urn:microsoft.com/office/officeart/2005/8/layout/orgChart1"/>
    <dgm:cxn modelId="{C0178CA4-0A30-40F5-8D74-AEFE6D93E695}" type="presParOf" srcId="{8FC2F34E-8C7D-4600-98D7-DEE214EE34D1}" destId="{7A0B8684-E1E6-4311-9997-CF20D275CE79}" srcOrd="0" destOrd="0" presId="urn:microsoft.com/office/officeart/2005/8/layout/orgChart1"/>
    <dgm:cxn modelId="{F08790C3-FB82-4F9E-A43D-32A40ED3D2CA}" type="presParOf" srcId="{7A0B8684-E1E6-4311-9997-CF20D275CE79}" destId="{8D99EFB6-E91C-45C4-8371-B923B0307294}" srcOrd="0" destOrd="0" presId="urn:microsoft.com/office/officeart/2005/8/layout/orgChart1"/>
    <dgm:cxn modelId="{1D9D0ABD-9799-416D-8B60-07C62BD4A488}" type="presParOf" srcId="{7A0B8684-E1E6-4311-9997-CF20D275CE79}" destId="{CCF806BF-0329-4DA3-AB8D-1DA8B13A233C}" srcOrd="1" destOrd="0" presId="urn:microsoft.com/office/officeart/2005/8/layout/orgChart1"/>
    <dgm:cxn modelId="{B7045EFE-E4CF-45D2-BB04-C8C45B4258ED}" type="presParOf" srcId="{8FC2F34E-8C7D-4600-98D7-DEE214EE34D1}" destId="{72881F2B-BD54-4D28-9A95-3A49A3F98FB5}" srcOrd="1" destOrd="0" presId="urn:microsoft.com/office/officeart/2005/8/layout/orgChart1"/>
    <dgm:cxn modelId="{1851E22C-D856-4647-8752-BF51F4A79466}" type="presParOf" srcId="{72881F2B-BD54-4D28-9A95-3A49A3F98FB5}" destId="{24F8CC4D-7BBC-48DE-A99C-51EAC7C37B26}" srcOrd="0" destOrd="0" presId="urn:microsoft.com/office/officeart/2005/8/layout/orgChart1"/>
    <dgm:cxn modelId="{575AA582-80B0-4705-A877-C4D7B6546911}" type="presParOf" srcId="{72881F2B-BD54-4D28-9A95-3A49A3F98FB5}" destId="{3D03E1E2-3909-45D7-861B-B0FB069DCB6F}" srcOrd="1" destOrd="0" presId="urn:microsoft.com/office/officeart/2005/8/layout/orgChart1"/>
    <dgm:cxn modelId="{98336DAC-2398-465E-8E31-842BF926BAE0}" type="presParOf" srcId="{3D03E1E2-3909-45D7-861B-B0FB069DCB6F}" destId="{B38B7351-0E55-4C89-BE99-1EF04F7DC98D}" srcOrd="0" destOrd="0" presId="urn:microsoft.com/office/officeart/2005/8/layout/orgChart1"/>
    <dgm:cxn modelId="{D734A6E6-E82E-4EC3-A93D-28B1A353E4B7}" type="presParOf" srcId="{B38B7351-0E55-4C89-BE99-1EF04F7DC98D}" destId="{91923223-61A1-473C-8A53-B57EAFD38F31}" srcOrd="0" destOrd="0" presId="urn:microsoft.com/office/officeart/2005/8/layout/orgChart1"/>
    <dgm:cxn modelId="{87822C67-1C73-426F-BBBF-0047AA7DEAA7}" type="presParOf" srcId="{B38B7351-0E55-4C89-BE99-1EF04F7DC98D}" destId="{95510321-8519-44FC-9DFD-23AF40F38748}" srcOrd="1" destOrd="0" presId="urn:microsoft.com/office/officeart/2005/8/layout/orgChart1"/>
    <dgm:cxn modelId="{4FA1881C-9881-4CBC-9645-3032E70FC26B}" type="presParOf" srcId="{3D03E1E2-3909-45D7-861B-B0FB069DCB6F}" destId="{FDBBFF9B-AC9A-49BD-A52E-2D0140B6E065}" srcOrd="1" destOrd="0" presId="urn:microsoft.com/office/officeart/2005/8/layout/orgChart1"/>
    <dgm:cxn modelId="{F3C79461-6B5E-4F65-AC73-FC43C5177076}" type="presParOf" srcId="{FDBBFF9B-AC9A-49BD-A52E-2D0140B6E065}" destId="{8F1242CC-0399-43C0-A13D-423DCD93F5C4}" srcOrd="0" destOrd="0" presId="urn:microsoft.com/office/officeart/2005/8/layout/orgChart1"/>
    <dgm:cxn modelId="{3FA2D7EE-8971-4790-B516-F0E9B5E05588}" type="presParOf" srcId="{FDBBFF9B-AC9A-49BD-A52E-2D0140B6E065}" destId="{57496042-E5B4-4499-A5B8-7159AF04DF4A}" srcOrd="1" destOrd="0" presId="urn:microsoft.com/office/officeart/2005/8/layout/orgChart1"/>
    <dgm:cxn modelId="{8E03FBDA-B042-47C5-A0D6-54B7C09A86DA}" type="presParOf" srcId="{57496042-E5B4-4499-A5B8-7159AF04DF4A}" destId="{50D2EC9B-9EA5-4505-BE59-5792DBFEA2F7}" srcOrd="0" destOrd="0" presId="urn:microsoft.com/office/officeart/2005/8/layout/orgChart1"/>
    <dgm:cxn modelId="{2028E5E0-AE50-468C-9D69-D5445C915601}" type="presParOf" srcId="{50D2EC9B-9EA5-4505-BE59-5792DBFEA2F7}" destId="{3262B549-026F-4443-B634-473AFA52A5B4}" srcOrd="0" destOrd="0" presId="urn:microsoft.com/office/officeart/2005/8/layout/orgChart1"/>
    <dgm:cxn modelId="{E06F406F-96BD-4F51-BFC2-338737061472}" type="presParOf" srcId="{50D2EC9B-9EA5-4505-BE59-5792DBFEA2F7}" destId="{FA9DB4A8-270A-40ED-B134-098A1A4CAB8A}" srcOrd="1" destOrd="0" presId="urn:microsoft.com/office/officeart/2005/8/layout/orgChart1"/>
    <dgm:cxn modelId="{B9D07FCA-4044-4EA9-B84C-154E9A581342}" type="presParOf" srcId="{57496042-E5B4-4499-A5B8-7159AF04DF4A}" destId="{6D3307AF-8AB7-4268-BB1D-469C98352EAA}" srcOrd="1" destOrd="0" presId="urn:microsoft.com/office/officeart/2005/8/layout/orgChart1"/>
    <dgm:cxn modelId="{764101B0-4A3E-4747-B087-DC6531AFAD03}" type="presParOf" srcId="{57496042-E5B4-4499-A5B8-7159AF04DF4A}" destId="{78B342EC-803A-4194-A086-B3F6FA39E2B3}" srcOrd="2" destOrd="0" presId="urn:microsoft.com/office/officeart/2005/8/layout/orgChart1"/>
    <dgm:cxn modelId="{C380910A-7EE2-445A-9AD2-4E67B14C366E}" type="presParOf" srcId="{FDBBFF9B-AC9A-49BD-A52E-2D0140B6E065}" destId="{7AFCF794-DFA2-4D0F-A4A2-039C9BBA598A}" srcOrd="2" destOrd="0" presId="urn:microsoft.com/office/officeart/2005/8/layout/orgChart1"/>
    <dgm:cxn modelId="{3554DE73-3D7A-49E9-8B8E-C1C4C80A5920}" type="presParOf" srcId="{FDBBFF9B-AC9A-49BD-A52E-2D0140B6E065}" destId="{A50C348B-3F37-4EA5-BEEA-C67952801530}" srcOrd="3" destOrd="0" presId="urn:microsoft.com/office/officeart/2005/8/layout/orgChart1"/>
    <dgm:cxn modelId="{DA23598D-91A9-492D-8FFB-6A95CDA5F478}" type="presParOf" srcId="{A50C348B-3F37-4EA5-BEEA-C67952801530}" destId="{DA1E7EB2-2178-401E-A79F-8A278754359D}" srcOrd="0" destOrd="0" presId="urn:microsoft.com/office/officeart/2005/8/layout/orgChart1"/>
    <dgm:cxn modelId="{6C740F43-6CD0-4D68-B1F4-4076FA7F98A5}" type="presParOf" srcId="{DA1E7EB2-2178-401E-A79F-8A278754359D}" destId="{226DC47F-7EE4-4AC7-A53A-CD44CC9DEFA2}" srcOrd="0" destOrd="0" presId="urn:microsoft.com/office/officeart/2005/8/layout/orgChart1"/>
    <dgm:cxn modelId="{6185C075-4654-48FF-B724-A85F3E05EEC9}" type="presParOf" srcId="{DA1E7EB2-2178-401E-A79F-8A278754359D}" destId="{39E589B9-2C35-49DE-8A13-C2DA2C0FB031}" srcOrd="1" destOrd="0" presId="urn:microsoft.com/office/officeart/2005/8/layout/orgChart1"/>
    <dgm:cxn modelId="{0486DE0A-5397-4867-B47D-F52CF5180E45}" type="presParOf" srcId="{A50C348B-3F37-4EA5-BEEA-C67952801530}" destId="{175A6A67-CFA6-455B-9970-B85BAE607EB1}" srcOrd="1" destOrd="0" presId="urn:microsoft.com/office/officeart/2005/8/layout/orgChart1"/>
    <dgm:cxn modelId="{8DDB0F7E-058B-4A3C-9E58-1CC00356837D}" type="presParOf" srcId="{175A6A67-CFA6-455B-9970-B85BAE607EB1}" destId="{67F4DE28-51DA-42C6-9D4B-AD0E445461A4}" srcOrd="0" destOrd="0" presId="urn:microsoft.com/office/officeart/2005/8/layout/orgChart1"/>
    <dgm:cxn modelId="{16FB9706-96C4-4A9F-87E8-25887125FFCD}" type="presParOf" srcId="{175A6A67-CFA6-455B-9970-B85BAE607EB1}" destId="{88ECED29-E995-4C9A-B20B-0C2DBA559558}" srcOrd="1" destOrd="0" presId="urn:microsoft.com/office/officeart/2005/8/layout/orgChart1"/>
    <dgm:cxn modelId="{D299ED62-FF32-45DC-82FE-66CC4D1927B1}" type="presParOf" srcId="{88ECED29-E995-4C9A-B20B-0C2DBA559558}" destId="{2B1AA972-9FEA-4124-B643-BA0B028B0721}" srcOrd="0" destOrd="0" presId="urn:microsoft.com/office/officeart/2005/8/layout/orgChart1"/>
    <dgm:cxn modelId="{05B49647-F4CE-47D7-AEC1-0F6DE0FA5833}" type="presParOf" srcId="{2B1AA972-9FEA-4124-B643-BA0B028B0721}" destId="{5A83423A-2A24-4F92-97F1-838317E40299}" srcOrd="0" destOrd="0" presId="urn:microsoft.com/office/officeart/2005/8/layout/orgChart1"/>
    <dgm:cxn modelId="{8C87348B-5B19-42A4-98A5-FCD6076B0827}" type="presParOf" srcId="{2B1AA972-9FEA-4124-B643-BA0B028B0721}" destId="{FE1EC261-CEDF-48AD-A0B5-BED0DFBCAE32}" srcOrd="1" destOrd="0" presId="urn:microsoft.com/office/officeart/2005/8/layout/orgChart1"/>
    <dgm:cxn modelId="{3839A322-F69C-4738-9C1D-B8CCA8B72A20}" type="presParOf" srcId="{88ECED29-E995-4C9A-B20B-0C2DBA559558}" destId="{2B9A13F9-FE5F-456F-B006-E443D4C89294}" srcOrd="1" destOrd="0" presId="urn:microsoft.com/office/officeart/2005/8/layout/orgChart1"/>
    <dgm:cxn modelId="{40795FFF-7A59-4FF2-A496-67239B0A2773}" type="presParOf" srcId="{88ECED29-E995-4C9A-B20B-0C2DBA559558}" destId="{E3C703F2-E4D7-4629-AFF8-EF34572A99DE}" srcOrd="2" destOrd="0" presId="urn:microsoft.com/office/officeart/2005/8/layout/orgChart1"/>
    <dgm:cxn modelId="{7B4C8F97-E977-4713-9F5C-86FD752EEDF9}" type="presParOf" srcId="{A50C348B-3F37-4EA5-BEEA-C67952801530}" destId="{E67D7D0E-B3F4-433A-87AB-E80A0E4DF725}" srcOrd="2" destOrd="0" presId="urn:microsoft.com/office/officeart/2005/8/layout/orgChart1"/>
    <dgm:cxn modelId="{E8F36573-63E1-40BD-936B-4378F4366F9B}" type="presParOf" srcId="{3D03E1E2-3909-45D7-861B-B0FB069DCB6F}" destId="{BDB33B69-4BF0-4875-AF5F-F54AB30B7949}" srcOrd="2" destOrd="0" presId="urn:microsoft.com/office/officeart/2005/8/layout/orgChart1"/>
    <dgm:cxn modelId="{FF063307-510C-4C2B-9908-B4B32F98DDAF}" type="presParOf" srcId="{8FC2F34E-8C7D-4600-98D7-DEE214EE34D1}" destId="{26B27DEC-64E4-43B3-AA2B-73703B5F5B57}" srcOrd="2" destOrd="0" presId="urn:microsoft.com/office/officeart/2005/8/layout/orgChart1"/>
    <dgm:cxn modelId="{A2489F56-E525-49D9-831E-15BAAD40F87D}" type="presParOf" srcId="{6391CD26-E9D3-4C0B-9D9E-AED547E273D7}" destId="{5D8DD368-56F4-4B4C-83D3-9DC12F09A1E4}" srcOrd="1" destOrd="0" presId="urn:microsoft.com/office/officeart/2005/8/layout/orgChart1"/>
    <dgm:cxn modelId="{61330B8D-A002-4CA2-9781-B0EF0B223569}" type="presParOf" srcId="{5D8DD368-56F4-4B4C-83D3-9DC12F09A1E4}" destId="{AD30257D-886E-46CB-8913-9B45F4189162}" srcOrd="0" destOrd="0" presId="urn:microsoft.com/office/officeart/2005/8/layout/orgChart1"/>
    <dgm:cxn modelId="{5CA939AF-A7F6-45A7-98E3-5EF0A5232B54}" type="presParOf" srcId="{AD30257D-886E-46CB-8913-9B45F4189162}" destId="{FBB4353B-BB5E-4815-9B04-F31B86B6AC1F}" srcOrd="0" destOrd="0" presId="urn:microsoft.com/office/officeart/2005/8/layout/orgChart1"/>
    <dgm:cxn modelId="{7A0BD400-F2E8-495A-939D-94E44A4A13BF}" type="presParOf" srcId="{AD30257D-886E-46CB-8913-9B45F4189162}" destId="{6D974C88-DAFE-4C02-9755-000A57C19D02}" srcOrd="1" destOrd="0" presId="urn:microsoft.com/office/officeart/2005/8/layout/orgChart1"/>
    <dgm:cxn modelId="{DF7C197C-6AEA-4D11-9DD2-B5E86C6937F8}" type="presParOf" srcId="{5D8DD368-56F4-4B4C-83D3-9DC12F09A1E4}" destId="{3D44467B-0848-412D-939F-3E5CA9C5B428}" srcOrd="1" destOrd="0" presId="urn:microsoft.com/office/officeart/2005/8/layout/orgChart1"/>
    <dgm:cxn modelId="{9B1FDFAF-6C54-4B09-901B-E01FF04F7259}" type="presParOf" srcId="{5D8DD368-56F4-4B4C-83D3-9DC12F09A1E4}" destId="{EAF1CFE8-ECF3-45F9-84E1-2784308EDB5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4DE28-51DA-42C6-9D4B-AD0E445461A4}">
      <dsp:nvSpPr>
        <dsp:cNvPr id="0" name=""/>
        <dsp:cNvSpPr/>
      </dsp:nvSpPr>
      <dsp:spPr>
        <a:xfrm>
          <a:off x="2743949" y="3725875"/>
          <a:ext cx="91440" cy="873705"/>
        </a:xfrm>
        <a:custGeom>
          <a:avLst/>
          <a:gdLst/>
          <a:ahLst/>
          <a:cxnLst/>
          <a:rect l="0" t="0" r="0" b="0"/>
          <a:pathLst>
            <a:path>
              <a:moveTo>
                <a:pt x="53767" y="0"/>
              </a:moveTo>
              <a:lnTo>
                <a:pt x="45720" y="873705"/>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7AFCF794-DFA2-4D0F-A4A2-039C9BBA598A}">
      <dsp:nvSpPr>
        <dsp:cNvPr id="0" name=""/>
        <dsp:cNvSpPr/>
      </dsp:nvSpPr>
      <dsp:spPr>
        <a:xfrm>
          <a:off x="2618909" y="2349091"/>
          <a:ext cx="954460" cy="407217"/>
        </a:xfrm>
        <a:custGeom>
          <a:avLst/>
          <a:gdLst/>
          <a:ahLst/>
          <a:cxnLst/>
          <a:rect l="0" t="0" r="0" b="0"/>
          <a:pathLst>
            <a:path>
              <a:moveTo>
                <a:pt x="0" y="0"/>
              </a:moveTo>
              <a:lnTo>
                <a:pt x="0" y="203608"/>
              </a:lnTo>
              <a:lnTo>
                <a:pt x="954460" y="203608"/>
              </a:lnTo>
              <a:lnTo>
                <a:pt x="954460" y="4072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1242CC-0399-43C0-A13D-423DCD93F5C4}">
      <dsp:nvSpPr>
        <dsp:cNvPr id="0" name=""/>
        <dsp:cNvSpPr/>
      </dsp:nvSpPr>
      <dsp:spPr>
        <a:xfrm>
          <a:off x="1445734" y="2349091"/>
          <a:ext cx="1173175" cy="407217"/>
        </a:xfrm>
        <a:custGeom>
          <a:avLst/>
          <a:gdLst/>
          <a:ahLst/>
          <a:cxnLst/>
          <a:rect l="0" t="0" r="0" b="0"/>
          <a:pathLst>
            <a:path>
              <a:moveTo>
                <a:pt x="1173175" y="0"/>
              </a:moveTo>
              <a:lnTo>
                <a:pt x="1173175" y="203608"/>
              </a:lnTo>
              <a:lnTo>
                <a:pt x="0" y="203608"/>
              </a:lnTo>
              <a:lnTo>
                <a:pt x="0" y="4072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F8CC4D-7BBC-48DE-A99C-51EAC7C37B26}">
      <dsp:nvSpPr>
        <dsp:cNvPr id="0" name=""/>
        <dsp:cNvSpPr/>
      </dsp:nvSpPr>
      <dsp:spPr>
        <a:xfrm>
          <a:off x="2573189" y="972306"/>
          <a:ext cx="91440" cy="407217"/>
        </a:xfrm>
        <a:custGeom>
          <a:avLst/>
          <a:gdLst/>
          <a:ahLst/>
          <a:cxnLst/>
          <a:rect l="0" t="0" r="0" b="0"/>
          <a:pathLst>
            <a:path>
              <a:moveTo>
                <a:pt x="45720" y="0"/>
              </a:moveTo>
              <a:lnTo>
                <a:pt x="45720" y="4072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9EFB6-E91C-45C4-8371-B923B0307294}">
      <dsp:nvSpPr>
        <dsp:cNvPr id="0" name=""/>
        <dsp:cNvSpPr/>
      </dsp:nvSpPr>
      <dsp:spPr>
        <a:xfrm>
          <a:off x="960727" y="2740"/>
          <a:ext cx="3316363"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数据结构：</a:t>
          </a:r>
          <a:r>
            <a:rPr lang="en-US" altLang="zh-CN" sz="2100" kern="1200" dirty="0" smtClean="0"/>
            <a:t>2D</a:t>
          </a:r>
          <a:r>
            <a:rPr lang="zh-CN" altLang="en-US" sz="2100" kern="1200" dirty="0" smtClean="0"/>
            <a:t>，</a:t>
          </a:r>
          <a:r>
            <a:rPr lang="en-US" altLang="zh-CN" sz="2100" kern="1200" dirty="0" smtClean="0"/>
            <a:t>3D</a:t>
          </a:r>
          <a:r>
            <a:rPr lang="zh-CN" altLang="en-US" sz="2100" kern="1200" dirty="0" smtClean="0"/>
            <a:t>场量；</a:t>
          </a:r>
          <a:r>
            <a:rPr lang="en-US" altLang="zh-CN" sz="2100" kern="1200" dirty="0" smtClean="0"/>
            <a:t>2D</a:t>
          </a:r>
          <a:r>
            <a:rPr lang="zh-CN" altLang="en-US" sz="2100" kern="1200" dirty="0" smtClean="0"/>
            <a:t>，</a:t>
          </a:r>
          <a:r>
            <a:rPr lang="en-US" altLang="zh-CN" sz="2100" kern="1200" dirty="0" smtClean="0"/>
            <a:t>3D</a:t>
          </a:r>
          <a:r>
            <a:rPr lang="zh-CN" altLang="en-US" sz="2100" kern="1200" dirty="0" smtClean="0"/>
            <a:t>矢量</a:t>
          </a:r>
          <a:endParaRPr lang="zh-CN" altLang="en-US" sz="2100" kern="1200" dirty="0"/>
        </a:p>
      </dsp:txBody>
      <dsp:txXfrm>
        <a:off x="960727" y="2740"/>
        <a:ext cx="3316363" cy="969566"/>
      </dsp:txXfrm>
    </dsp:sp>
    <dsp:sp modelId="{91923223-61A1-473C-8A53-B57EAFD38F31}">
      <dsp:nvSpPr>
        <dsp:cNvPr id="0" name=""/>
        <dsp:cNvSpPr/>
      </dsp:nvSpPr>
      <dsp:spPr>
        <a:xfrm>
          <a:off x="1649343" y="1379524"/>
          <a:ext cx="1939132"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格点，几何位形</a:t>
          </a:r>
          <a:endParaRPr lang="zh-CN" altLang="en-US" sz="2100" kern="1200" dirty="0"/>
        </a:p>
      </dsp:txBody>
      <dsp:txXfrm>
        <a:off x="1649343" y="1379524"/>
        <a:ext cx="1939132" cy="969566"/>
      </dsp:txXfrm>
    </dsp:sp>
    <dsp:sp modelId="{3262B549-026F-4443-B634-473AFA52A5B4}">
      <dsp:nvSpPr>
        <dsp:cNvPr id="0" name=""/>
        <dsp:cNvSpPr/>
      </dsp:nvSpPr>
      <dsp:spPr>
        <a:xfrm>
          <a:off x="476167" y="2756308"/>
          <a:ext cx="1939132"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代数算符</a:t>
          </a:r>
          <a:endParaRPr lang="zh-CN" altLang="en-US" sz="2100" kern="1200" dirty="0"/>
        </a:p>
      </dsp:txBody>
      <dsp:txXfrm>
        <a:off x="476167" y="2756308"/>
        <a:ext cx="1939132" cy="969566"/>
      </dsp:txXfrm>
    </dsp:sp>
    <dsp:sp modelId="{226DC47F-7EE4-4AC7-A53A-CD44CC9DEFA2}">
      <dsp:nvSpPr>
        <dsp:cNvPr id="0" name=""/>
        <dsp:cNvSpPr/>
      </dsp:nvSpPr>
      <dsp:spPr>
        <a:xfrm>
          <a:off x="2603803" y="2756308"/>
          <a:ext cx="1939132"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差分算符</a:t>
          </a:r>
          <a:endParaRPr lang="zh-CN" altLang="en-US" sz="2100" kern="1200" dirty="0"/>
        </a:p>
      </dsp:txBody>
      <dsp:txXfrm>
        <a:off x="2603803" y="2756308"/>
        <a:ext cx="1939132" cy="969566"/>
      </dsp:txXfrm>
    </dsp:sp>
    <dsp:sp modelId="{5A83423A-2A24-4F92-97F1-838317E40299}">
      <dsp:nvSpPr>
        <dsp:cNvPr id="0" name=""/>
        <dsp:cNvSpPr/>
      </dsp:nvSpPr>
      <dsp:spPr>
        <a:xfrm>
          <a:off x="2789669" y="4114797"/>
          <a:ext cx="1939132"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物理模型</a:t>
          </a:r>
          <a:endParaRPr lang="zh-CN" altLang="en-US" sz="2100" kern="1200" dirty="0"/>
        </a:p>
      </dsp:txBody>
      <dsp:txXfrm>
        <a:off x="2789669" y="4114797"/>
        <a:ext cx="1939132" cy="969566"/>
      </dsp:txXfrm>
    </dsp:sp>
    <dsp:sp modelId="{FBB4353B-BB5E-4815-9B04-F31B86B6AC1F}">
      <dsp:nvSpPr>
        <dsp:cNvPr id="0" name=""/>
        <dsp:cNvSpPr/>
      </dsp:nvSpPr>
      <dsp:spPr>
        <a:xfrm>
          <a:off x="5160477" y="2749987"/>
          <a:ext cx="1939132" cy="96956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偏微分方程组求解器</a:t>
          </a:r>
          <a:r>
            <a:rPr lang="en-US" altLang="zh-CN" sz="2100" kern="1200" dirty="0" smtClean="0"/>
            <a:t>(SUNDIAL)</a:t>
          </a:r>
          <a:endParaRPr lang="zh-CN" altLang="en-US" sz="2100" kern="1200" dirty="0"/>
        </a:p>
      </dsp:txBody>
      <dsp:txXfrm>
        <a:off x="5160477" y="2749987"/>
        <a:ext cx="1939132" cy="9695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AC9F21-DA61-469E-BC7A-3C87986BE1B3}" type="datetimeFigureOut">
              <a:rPr lang="en-US" smtClean="0"/>
              <a:pPr/>
              <a:t>8/16/2012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D5AD0B-CAF4-48B8-A656-EB94DB299432}" type="slidenum">
              <a:rPr lang="en-US" smtClean="0"/>
              <a:pPr/>
              <a:t>‹#›</a:t>
            </a:fld>
            <a:endParaRPr lang="en-US"/>
          </a:p>
        </p:txBody>
      </p:sp>
    </p:spTree>
    <p:extLst>
      <p:ext uri="{BB962C8B-B14F-4D97-AF65-F5344CB8AC3E}">
        <p14:creationId xmlns:p14="http://schemas.microsoft.com/office/powerpoint/2010/main" val="220990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8D3327E-67DA-4540-A12D-1A2952763DB1}" type="slidenum">
              <a:rPr lang="en-US"/>
              <a:pPr/>
              <a:t>1</a:t>
            </a:fld>
            <a:endParaRPr lang="en-US"/>
          </a:p>
        </p:txBody>
      </p:sp>
      <p:sp>
        <p:nvSpPr>
          <p:cNvPr id="409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B9DB336E-46B7-44DC-A76C-BF96B6F0EC8F}" type="slidenum">
              <a:rPr lang="en-US">
                <a:ea typeface="ＭＳ Ｐゴシック" pitchFamily="1" charset="-128"/>
              </a:rPr>
              <a:pPr algn="r"/>
              <a:t>1</a:t>
            </a:fld>
            <a:endParaRPr lang="en-US">
              <a:ea typeface="ＭＳ Ｐゴシック" pitchFamily="1" charset="-128"/>
            </a:endParaRPr>
          </a:p>
        </p:txBody>
      </p:sp>
      <p:sp>
        <p:nvSpPr>
          <p:cNvPr id="4099"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00"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a:spcBef>
                <a:spcPct val="0"/>
              </a:spcBef>
            </a:pPr>
            <a:endParaRPr lang="en-US" sz="14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D5AD0B-CAF4-48B8-A656-EB94DB299432}" type="slidenum">
              <a:rPr lang="en-US" smtClean="0"/>
              <a:pPr/>
              <a:t>4</a:t>
            </a:fld>
            <a:endParaRPr lang="en-US"/>
          </a:p>
        </p:txBody>
      </p:sp>
    </p:spTree>
    <p:extLst>
      <p:ext uri="{BB962C8B-B14F-4D97-AF65-F5344CB8AC3E}">
        <p14:creationId xmlns:p14="http://schemas.microsoft.com/office/powerpoint/2010/main" val="1419306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289F12-798E-4D55-98CC-F22CD4C69409}" type="datetime1">
              <a:rPr lang="en-US" smtClean="0"/>
              <a:pPr/>
              <a:t>8/16/2012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31F0A9-FCFB-427D-AF9C-F2AA9C532E30}" type="datetime1">
              <a:rPr lang="en-US" smtClean="0"/>
              <a:pPr/>
              <a:t>8/16/2012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3E423D-0E94-4215-B935-C6EFB70704B7}" type="datetime1">
              <a:rPr lang="en-US" smtClean="0"/>
              <a:pPr/>
              <a:t>8/16/2012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E126E-BDA4-4430-B6B2-1B53105EAE25}" type="datetime1">
              <a:rPr lang="en-US" smtClean="0"/>
              <a:pPr/>
              <a:t>8/16/2012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FDCFEE-4403-4843-87BD-986BC05B90C0}" type="datetime1">
              <a:rPr lang="en-US" smtClean="0"/>
              <a:pPr/>
              <a:t>8/16/2012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3E1BF1-2BFA-4EF1-9308-88243245B880}" type="datetime1">
              <a:rPr lang="en-US" smtClean="0"/>
              <a:pPr/>
              <a:t>8/16/2012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0C5A03-3FAE-472A-BC3C-9FBC550D5026}" type="datetime1">
              <a:rPr lang="en-US" smtClean="0"/>
              <a:pPr/>
              <a:t>8/16/2012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861444-5639-4FFC-9F94-854900682152}" type="datetime1">
              <a:rPr lang="en-US" smtClean="0"/>
              <a:pPr/>
              <a:t>8/16/2012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A7ED5-D957-4485-A864-75A863AB7B33}" type="datetime1">
              <a:rPr lang="en-US" smtClean="0"/>
              <a:pPr/>
              <a:t>8/16/2012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7DD45A-287D-42BE-9C50-10CB3F34A8CD}" type="datetime1">
              <a:rPr lang="en-US" smtClean="0"/>
              <a:pPr/>
              <a:t>8/16/2012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DF8B0-B7EC-4D5A-842C-0A0570195DAC}" type="datetime1">
              <a:rPr lang="en-US" smtClean="0"/>
              <a:pPr/>
              <a:t>8/16/2012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BC385-73E0-4776-A908-6720F98D438A}" type="datetime1">
              <a:rPr lang="en-US" smtClean="0"/>
              <a:pPr/>
              <a:t>8/16/2012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file://localhost/Volumes/My%20Passport/work/backup/report/IPP/1-9-12/case2-n.avi" TargetMode="External"/><Relationship Id="rId7" Type="http://schemas.openxmlformats.org/officeDocument/2006/relationships/image" Target="../media/image5.png"/><Relationship Id="rId2" Type="http://schemas.openxmlformats.org/officeDocument/2006/relationships/video" Target="file://localhost/Volumes/My%20Passport/work/backup/report/IPP/1-9-12/case0.avi" TargetMode="External"/><Relationship Id="rId1" Type="http://schemas.microsoft.com/office/2007/relationships/media" Target="file://localhost/Volumes/My%20Passport/work/backup/report/IPP/1-9-12/case0.avi" TargetMode="External"/><Relationship Id="rId6" Type="http://schemas.openxmlformats.org/officeDocument/2006/relationships/image" Target="../media/image52.png"/><Relationship Id="rId5" Type="http://schemas.openxmlformats.org/officeDocument/2006/relationships/slideLayout" Target="../slideLayouts/slideLayout7.xml"/><Relationship Id="rId4" Type="http://schemas.openxmlformats.org/officeDocument/2006/relationships/video" Target="file://localhost/Volumes/My%20Passport/work/backup/report/IPP/1-9-12/case2-n.avi" TargetMode="External"/><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png"/><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9.wmf"/><Relationship Id="rId5" Type="http://schemas.openxmlformats.org/officeDocument/2006/relationships/oleObject" Target="../embeddings/oleObject2.bin"/><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1.emf"/><Relationship Id="rId4" Type="http://schemas.openxmlformats.org/officeDocument/2006/relationships/image" Target="../media/image70.emf"/></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1"/>
          <p:cNvSpPr txBox="1">
            <a:spLocks noChangeArrowheads="1"/>
          </p:cNvSpPr>
          <p:nvPr/>
        </p:nvSpPr>
        <p:spPr bwMode="auto">
          <a:xfrm>
            <a:off x="0" y="6096000"/>
            <a:ext cx="8991600" cy="369332"/>
          </a:xfrm>
          <a:prstGeom prst="rect">
            <a:avLst/>
          </a:prstGeom>
          <a:noFill/>
          <a:ln w="9525">
            <a:noFill/>
            <a:miter lim="800000"/>
            <a:headEnd/>
            <a:tailEnd/>
          </a:ln>
        </p:spPr>
        <p:txBody>
          <a:bodyPr wrap="square">
            <a:spAutoFit/>
          </a:bodyPr>
          <a:lstStyle/>
          <a:p>
            <a:r>
              <a:rPr lang="en-US" sz="900" dirty="0">
                <a:ea typeface="ヒラギノ角ゴ Pro W3" pitchFamily="1" charset="-128"/>
              </a:rPr>
              <a:t>This work was performed under the auspices of the U.S. Department of Energy by Lawrence Livermore National Security, LLC, Lawrence Livermore National Laboratory under Contract </a:t>
            </a:r>
            <a:r>
              <a:rPr lang="en-US" sz="900" dirty="0" smtClean="0">
                <a:ea typeface="ヒラギノ角ゴ Pro W3" pitchFamily="1" charset="-128"/>
              </a:rPr>
              <a:t>DE-AC52-07NA27344, </a:t>
            </a:r>
            <a:r>
              <a:rPr lang="en-US" sz="900" dirty="0" smtClean="0"/>
              <a:t>and is supported by the China Natural Science Foundation under Contract No.10721505.</a:t>
            </a:r>
          </a:p>
        </p:txBody>
      </p:sp>
      <p:pic>
        <p:nvPicPr>
          <p:cNvPr id="2066" name="Picture 11" descr="lab_icon_rgb.tif"/>
          <p:cNvPicPr>
            <a:picLocks noChangeAspect="1"/>
          </p:cNvPicPr>
          <p:nvPr/>
        </p:nvPicPr>
        <p:blipFill>
          <a:blip r:embed="rId3" cstate="print"/>
          <a:srcRect/>
          <a:stretch>
            <a:fillRect/>
          </a:stretch>
        </p:blipFill>
        <p:spPr bwMode="auto">
          <a:xfrm>
            <a:off x="4114800" y="4724400"/>
            <a:ext cx="1125538" cy="1157288"/>
          </a:xfrm>
          <a:prstGeom prst="rect">
            <a:avLst/>
          </a:prstGeom>
          <a:noFill/>
          <a:ln w="9525">
            <a:noFill/>
            <a:miter lim="800000"/>
            <a:headEnd/>
            <a:tailEnd/>
          </a:ln>
        </p:spPr>
      </p:pic>
      <p:sp>
        <p:nvSpPr>
          <p:cNvPr id="20" name="Rectangle 3"/>
          <p:cNvSpPr>
            <a:spLocks noChangeArrowheads="1"/>
          </p:cNvSpPr>
          <p:nvPr/>
        </p:nvSpPr>
        <p:spPr bwMode="auto">
          <a:xfrm>
            <a:off x="304800" y="2209800"/>
            <a:ext cx="8534400" cy="1905000"/>
          </a:xfrm>
          <a:prstGeom prst="rect">
            <a:avLst/>
          </a:prstGeom>
          <a:noFill/>
          <a:ln w="12700">
            <a:noFill/>
            <a:miter lim="800000"/>
            <a:headEnd/>
            <a:tailEnd/>
          </a:ln>
        </p:spPr>
        <p:txBody>
          <a:bodyPr lIns="90487" tIns="44450" rIns="90487" bIns="44450"/>
          <a:lstStyle/>
          <a:p>
            <a:pPr algn="ctr"/>
            <a:r>
              <a:rPr lang="zh-CN" altLang="en-US" sz="2400" b="1" dirty="0"/>
              <a:t>夏天</a:t>
            </a:r>
            <a:r>
              <a:rPr lang="zh-CN" altLang="en-US" sz="2400" b="1" dirty="0" smtClean="0"/>
              <a:t>阳</a:t>
            </a:r>
            <a:r>
              <a:rPr lang="en-US" sz="2400" b="1" baseline="30000" dirty="0" smtClean="0">
                <a:solidFill>
                  <a:schemeClr val="tx1"/>
                </a:solidFill>
              </a:rPr>
              <a:t>1,2</a:t>
            </a:r>
            <a:r>
              <a:rPr lang="en-US" sz="2400" b="1" dirty="0" smtClean="0">
                <a:solidFill>
                  <a:schemeClr val="tx1"/>
                </a:solidFill>
              </a:rPr>
              <a:t>, </a:t>
            </a:r>
            <a:r>
              <a:rPr lang="zh-CN" altLang="en-US" sz="2400" b="1" dirty="0" smtClean="0">
                <a:solidFill>
                  <a:schemeClr val="tx1"/>
                </a:solidFill>
              </a:rPr>
              <a:t>徐学桥</a:t>
            </a:r>
            <a:r>
              <a:rPr lang="en-US" sz="2400" b="1" baseline="30000" dirty="0" smtClean="0"/>
              <a:t>2</a:t>
            </a:r>
            <a:r>
              <a:rPr lang="en-US" sz="2400" b="1" dirty="0" smtClean="0"/>
              <a:t>, </a:t>
            </a:r>
            <a:r>
              <a:rPr lang="en-US" altLang="zh-CN" sz="2400" b="1" dirty="0" smtClean="0"/>
              <a:t>Ben Dudson</a:t>
            </a:r>
            <a:r>
              <a:rPr lang="en-US" altLang="zh-CN" sz="2400" b="1" baseline="30000" dirty="0" smtClean="0"/>
              <a:t>3</a:t>
            </a:r>
            <a:r>
              <a:rPr lang="en-US" altLang="zh-CN" sz="2400" b="1" dirty="0"/>
              <a:t>, </a:t>
            </a:r>
            <a:r>
              <a:rPr lang="en-US" altLang="zh-CN" sz="2400" b="1" dirty="0" smtClean="0"/>
              <a:t>Bjorn</a:t>
            </a:r>
            <a:r>
              <a:rPr lang="zh-CN" altLang="en-US" sz="2400" b="1" dirty="0" smtClean="0"/>
              <a:t> </a:t>
            </a:r>
            <a:r>
              <a:rPr lang="en-US" altLang="zh-CN" sz="2400" b="1" dirty="0" err="1" smtClean="0"/>
              <a:t>Sjogreen</a:t>
            </a:r>
            <a:r>
              <a:rPr lang="en-US" altLang="zh-CN" sz="2400" b="1" baseline="30000" dirty="0"/>
              <a:t> 2</a:t>
            </a:r>
            <a:r>
              <a:rPr lang="en-US" altLang="zh-CN" sz="2400" b="1" dirty="0" smtClean="0"/>
              <a:t>, </a:t>
            </a:r>
            <a:r>
              <a:rPr lang="zh-CN" altLang="en-US" sz="2400" b="1" dirty="0" smtClean="0"/>
              <a:t>李建刚</a:t>
            </a:r>
            <a:r>
              <a:rPr lang="en-US" altLang="zh-CN" sz="2400" b="1" baseline="30000" dirty="0" smtClean="0"/>
              <a:t>1</a:t>
            </a:r>
            <a:r>
              <a:rPr lang="en-US" altLang="zh-CN" sz="2400" b="1" baseline="30000" dirty="0" smtClean="0">
                <a:solidFill>
                  <a:schemeClr val="tx1"/>
                </a:solidFill>
              </a:rPr>
              <a:t> </a:t>
            </a:r>
            <a:endParaRPr lang="en-US" sz="2400" b="1" dirty="0" smtClean="0">
              <a:solidFill>
                <a:schemeClr val="tx1"/>
              </a:solidFill>
            </a:endParaRPr>
          </a:p>
          <a:p>
            <a:pPr algn="ctr"/>
            <a:endParaRPr lang="en-US" sz="1200" dirty="0" smtClean="0">
              <a:solidFill>
                <a:schemeClr val="tx1"/>
              </a:solidFill>
            </a:endParaRPr>
          </a:p>
          <a:p>
            <a:pPr algn="ctr"/>
            <a:r>
              <a:rPr lang="en-US" sz="1400" baseline="30000" dirty="0" smtClean="0">
                <a:solidFill>
                  <a:schemeClr val="tx1"/>
                </a:solidFill>
              </a:rPr>
              <a:t>1</a:t>
            </a:r>
            <a:r>
              <a:rPr lang="en-US" sz="1400" dirty="0" smtClean="0">
                <a:solidFill>
                  <a:schemeClr val="tx1"/>
                </a:solidFill>
              </a:rPr>
              <a:t>Institute of Plasma Physics, Chinese Academy of Sciences, Hefei, China. </a:t>
            </a:r>
          </a:p>
          <a:p>
            <a:pPr algn="ctr"/>
            <a:r>
              <a:rPr lang="en-US" sz="1400" baseline="30000" dirty="0"/>
              <a:t>2</a:t>
            </a:r>
            <a:r>
              <a:rPr lang="en-US" sz="1400" dirty="0" smtClean="0">
                <a:solidFill>
                  <a:schemeClr val="tx1"/>
                </a:solidFill>
              </a:rPr>
              <a:t>Lawrence Livermore National Laboratory, Livermore, CA 94550, USA</a:t>
            </a:r>
          </a:p>
          <a:p>
            <a:pPr algn="ctr"/>
            <a:r>
              <a:rPr lang="en-US" sz="1400" baseline="30000" dirty="0" smtClean="0"/>
              <a:t>3</a:t>
            </a:r>
            <a:r>
              <a:rPr lang="en-US" sz="1400" dirty="0"/>
              <a:t>University of York, </a:t>
            </a:r>
            <a:r>
              <a:rPr lang="en-US" sz="1400" dirty="0" err="1"/>
              <a:t>Heslington</a:t>
            </a:r>
            <a:r>
              <a:rPr lang="en-US" sz="1400" dirty="0"/>
              <a:t>, York YO10 5DD, United </a:t>
            </a:r>
            <a:r>
              <a:rPr lang="en-US" sz="1400" dirty="0" err="1"/>
              <a:t>Kindom</a:t>
            </a:r>
            <a:endParaRPr lang="en-US" sz="1400" baseline="30000" dirty="0" smtClean="0">
              <a:solidFill>
                <a:schemeClr val="tx1"/>
              </a:solidFill>
            </a:endParaRPr>
          </a:p>
          <a:p>
            <a:pPr algn="ctr"/>
            <a:endParaRPr lang="en-US" sz="2000" dirty="0" smtClean="0">
              <a:solidFill>
                <a:schemeClr val="tx1"/>
              </a:solidFill>
            </a:endParaRPr>
          </a:p>
          <a:p>
            <a:pPr algn="ctr"/>
            <a:r>
              <a:rPr lang="zh-CN" altLang="en-US" sz="2000" b="1" dirty="0" smtClean="0"/>
              <a:t>中科院合肥分院 等离子体所</a:t>
            </a:r>
            <a:endParaRPr lang="en-US" sz="2000" b="1" dirty="0" smtClean="0"/>
          </a:p>
          <a:p>
            <a:pPr algn="ctr">
              <a:buNone/>
              <a:defRPr/>
            </a:pPr>
            <a:r>
              <a:rPr lang="en-US" sz="2000" b="1" dirty="0" smtClean="0"/>
              <a:t> 2011</a:t>
            </a:r>
            <a:r>
              <a:rPr lang="zh-CN" altLang="en-US" sz="2000" b="1" dirty="0" smtClean="0"/>
              <a:t>年</a:t>
            </a:r>
            <a:r>
              <a:rPr lang="en-US" altLang="zh-CN" sz="2000" b="1" dirty="0" smtClean="0"/>
              <a:t>1</a:t>
            </a:r>
            <a:r>
              <a:rPr lang="zh-CN" altLang="en-US" sz="2000" b="1" dirty="0" smtClean="0"/>
              <a:t>月</a:t>
            </a:r>
            <a:r>
              <a:rPr lang="en-US" altLang="zh-CN" sz="2000" b="1" dirty="0" smtClean="0"/>
              <a:t>9</a:t>
            </a:r>
            <a:r>
              <a:rPr lang="zh-CN" altLang="en-US" sz="2000" b="1" dirty="0" smtClean="0"/>
              <a:t>日</a:t>
            </a:r>
            <a:endParaRPr lang="en-US" sz="2000" dirty="0" smtClean="0"/>
          </a:p>
          <a:p>
            <a:pPr algn="ctr" eaLnBrk="1" hangingPunct="1">
              <a:spcBef>
                <a:spcPct val="20000"/>
              </a:spcBef>
              <a:buClr>
                <a:srgbClr val="004483"/>
              </a:buClr>
              <a:buFont typeface="Wingdings" pitchFamily="1" charset="2"/>
              <a:buNone/>
            </a:pPr>
            <a:endParaRPr lang="en-US" sz="2000" dirty="0">
              <a:ea typeface="ＭＳ Ｐゴシック" pitchFamily="1" charset="-128"/>
            </a:endParaRPr>
          </a:p>
          <a:p>
            <a:pPr algn="ctr" eaLnBrk="1" hangingPunct="1">
              <a:spcBef>
                <a:spcPct val="20000"/>
              </a:spcBef>
              <a:buClr>
                <a:srgbClr val="004483"/>
              </a:buClr>
              <a:buFont typeface="Wingdings" pitchFamily="1" charset="2"/>
              <a:buNone/>
            </a:pPr>
            <a:endParaRPr lang="en-US" sz="2400" dirty="0">
              <a:ea typeface="ＭＳ Ｐゴシック" pitchFamily="1" charset="-128"/>
            </a:endParaRPr>
          </a:p>
          <a:p>
            <a:pPr algn="ctr" eaLnBrk="1" hangingPunct="1">
              <a:spcBef>
                <a:spcPct val="20000"/>
              </a:spcBef>
              <a:buClr>
                <a:srgbClr val="004483"/>
              </a:buClr>
              <a:buFont typeface="Wingdings" pitchFamily="1" charset="2"/>
              <a:buNone/>
            </a:pPr>
            <a:endParaRPr lang="en-US" sz="2400" dirty="0">
              <a:ea typeface="ＭＳ Ｐゴシック" pitchFamily="1" charset="-128"/>
            </a:endParaRPr>
          </a:p>
        </p:txBody>
      </p:sp>
      <p:pic>
        <p:nvPicPr>
          <p:cNvPr id="2069" name="Picture 21" descr="FES_Logo-2010"/>
          <p:cNvPicPr>
            <a:picLocks noChangeAspect="1" noChangeArrowheads="1"/>
          </p:cNvPicPr>
          <p:nvPr/>
        </p:nvPicPr>
        <p:blipFill>
          <a:blip r:embed="rId4" cstate="print"/>
          <a:srcRect/>
          <a:stretch>
            <a:fillRect/>
          </a:stretch>
        </p:blipFill>
        <p:spPr bwMode="auto">
          <a:xfrm>
            <a:off x="6019800" y="4800600"/>
            <a:ext cx="1066800" cy="990600"/>
          </a:xfrm>
          <a:prstGeom prst="rect">
            <a:avLst/>
          </a:prstGeom>
          <a:noFill/>
        </p:spPr>
      </p:pic>
      <p:pic>
        <p:nvPicPr>
          <p:cNvPr id="1026" name="Picture 2" descr="C:\Users\xia3\Desktop\ipp-icon.png"/>
          <p:cNvPicPr>
            <a:picLocks noChangeAspect="1" noChangeArrowheads="1"/>
          </p:cNvPicPr>
          <p:nvPr/>
        </p:nvPicPr>
        <p:blipFill>
          <a:blip r:embed="rId5" cstate="print"/>
          <a:srcRect/>
          <a:stretch>
            <a:fillRect/>
          </a:stretch>
        </p:blipFill>
        <p:spPr bwMode="auto">
          <a:xfrm>
            <a:off x="2133600" y="4800600"/>
            <a:ext cx="1238470" cy="1066800"/>
          </a:xfrm>
          <a:prstGeom prst="rect">
            <a:avLst/>
          </a:prstGeom>
          <a:noFill/>
        </p:spPr>
      </p:pic>
      <p:grpSp>
        <p:nvGrpSpPr>
          <p:cNvPr id="21" name="Group 20"/>
          <p:cNvGrpSpPr/>
          <p:nvPr/>
        </p:nvGrpSpPr>
        <p:grpSpPr>
          <a:xfrm>
            <a:off x="0" y="0"/>
            <a:ext cx="9144000" cy="1981200"/>
            <a:chOff x="0" y="0"/>
            <a:chExt cx="9144000" cy="1981200"/>
          </a:xfrm>
        </p:grpSpPr>
        <p:sp>
          <p:nvSpPr>
            <p:cNvPr id="15" name="Rectangle 9"/>
            <p:cNvSpPr>
              <a:spLocks noChangeArrowheads="1"/>
            </p:cNvSpPr>
            <p:nvPr/>
          </p:nvSpPr>
          <p:spPr bwMode="auto">
            <a:xfrm>
              <a:off x="0" y="0"/>
              <a:ext cx="9144000" cy="19812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sp>
          <p:nvSpPr>
            <p:cNvPr id="19" name="Rectangle 16"/>
            <p:cNvSpPr>
              <a:spLocks noChangeArrowheads="1"/>
            </p:cNvSpPr>
            <p:nvPr/>
          </p:nvSpPr>
          <p:spPr bwMode="auto">
            <a:xfrm>
              <a:off x="228600" y="304800"/>
              <a:ext cx="8772525" cy="1524000"/>
            </a:xfrm>
            <a:prstGeom prst="rect">
              <a:avLst/>
            </a:prstGeom>
            <a:noFill/>
            <a:ln w="12700">
              <a:noFill/>
              <a:miter lim="800000"/>
              <a:headEnd/>
              <a:tailEnd/>
            </a:ln>
          </p:spPr>
          <p:txBody>
            <a:bodyPr lIns="90487" tIns="44450" rIns="90487" bIns="44450" anchor="ctr"/>
            <a:lstStyle/>
            <a:p>
              <a:pPr algn="ctr"/>
              <a:r>
                <a:rPr lang="zh-CN" altLang="en-US" sz="3600" b="1" dirty="0" smtClean="0">
                  <a:solidFill>
                    <a:schemeClr val="bg1"/>
                  </a:solidFill>
                </a:rPr>
                <a:t>用</a:t>
              </a:r>
              <a:r>
                <a:rPr lang="en-US" altLang="zh-CN" sz="3600" b="1" dirty="0" smtClean="0">
                  <a:solidFill>
                    <a:schemeClr val="bg1"/>
                  </a:solidFill>
                </a:rPr>
                <a:t>BOUT++</a:t>
              </a:r>
              <a:r>
                <a:rPr lang="zh-CN" altLang="en-US" sz="3600" b="1" dirty="0" smtClean="0">
                  <a:solidFill>
                    <a:schemeClr val="bg1"/>
                  </a:solidFill>
                </a:rPr>
                <a:t>模拟边界局域模的形成</a:t>
              </a:r>
              <a:endParaRPr lang="en-US" sz="3600" b="1" dirty="0" smtClean="0">
                <a:solidFill>
                  <a:schemeClr val="bg1"/>
                </a:solidFill>
              </a:endParaRPr>
            </a:p>
          </p:txBody>
        </p:sp>
        <p:pic>
          <p:nvPicPr>
            <p:cNvPr id="1027" name="Picture 3"/>
            <p:cNvPicPr>
              <a:picLocks noChangeAspect="1" noChangeArrowheads="1"/>
            </p:cNvPicPr>
            <p:nvPr/>
          </p:nvPicPr>
          <p:blipFill>
            <a:blip r:embed="rId6" cstate="print"/>
            <a:srcRect/>
            <a:stretch>
              <a:fillRect/>
            </a:stretch>
          </p:blipFill>
          <p:spPr bwMode="auto">
            <a:xfrm>
              <a:off x="7848600" y="1447800"/>
              <a:ext cx="1171575" cy="415865"/>
            </a:xfrm>
            <a:prstGeom prst="rect">
              <a:avLst/>
            </a:prstGeom>
            <a:noFill/>
            <a:ln w="9525">
              <a:noFill/>
              <a:miter lim="800000"/>
              <a:headEnd/>
              <a:tailEnd/>
            </a:ln>
          </p:spPr>
        </p:pic>
      </p:grpSp>
      <p:sp>
        <p:nvSpPr>
          <p:cNvPr id="22" name="Slide Number Placeholder 21"/>
          <p:cNvSpPr>
            <a:spLocks noGrp="1"/>
          </p:cNvSpPr>
          <p:nvPr>
            <p:ph type="sldNum" sz="quarter" idx="12"/>
          </p:nvPr>
        </p:nvSpPr>
        <p:spPr>
          <a:xfrm>
            <a:off x="7010400" y="6492875"/>
            <a:ext cx="2133600" cy="365125"/>
          </a:xfrm>
        </p:spPr>
        <p:txBody>
          <a:bodyPr/>
          <a:lstStyle/>
          <a:p>
            <a:fld id="{B6F15528-21DE-4FAA-801E-634DDDAF4B2B}" type="slidenum">
              <a:rPr lang="en-US" smtClean="0"/>
              <a:pPr/>
              <a:t>1</a:t>
            </a:fld>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cstate="print"/>
          <a:srcRect/>
          <a:stretch>
            <a:fillRect/>
          </a:stretch>
        </p:blipFill>
        <p:spPr bwMode="auto">
          <a:xfrm>
            <a:off x="3853102" y="3997484"/>
            <a:ext cx="4916323" cy="2860516"/>
          </a:xfrm>
          <a:prstGeom prst="rect">
            <a:avLst/>
          </a:prstGeom>
          <a:noFill/>
          <a:ln w="9525">
            <a:noFill/>
            <a:miter lim="800000"/>
            <a:headEnd/>
            <a:tailEnd/>
          </a:ln>
        </p:spPr>
      </p:pic>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3"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4"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altLang="zh-CN" sz="3200" b="1" dirty="0">
                <a:solidFill>
                  <a:schemeClr val="bg1"/>
                </a:solidFill>
              </a:rPr>
              <a:t>Hyper-diffusion</a:t>
            </a: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10</a:t>
            </a:fld>
            <a:endParaRPr lang="en-US" dirty="0"/>
          </a:p>
        </p:txBody>
      </p:sp>
      <p:sp>
        <p:nvSpPr>
          <p:cNvPr id="9" name="Content Placeholder 2"/>
          <p:cNvSpPr txBox="1">
            <a:spLocks/>
          </p:cNvSpPr>
          <p:nvPr/>
        </p:nvSpPr>
        <p:spPr>
          <a:xfrm>
            <a:off x="408878" y="1143000"/>
            <a:ext cx="4163122" cy="4582464"/>
          </a:xfrm>
          <a:prstGeom prst="rect">
            <a:avLst/>
          </a:prstGeom>
          <a:ln>
            <a:solidFill>
              <a:schemeClr val="bg1"/>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00" dirty="0" smtClean="0"/>
              <a:t>In order to smooth the zigzags of the profiles of variables to continue the calculation, we add the hyper-diffusion terms in the equations. We hope the hyper-diffusion of pressure and </a:t>
            </a:r>
            <a:r>
              <a:rPr lang="en-US" sz="1700" dirty="0" err="1" smtClean="0"/>
              <a:t>vorticity</a:t>
            </a:r>
            <a:r>
              <a:rPr lang="en-US" sz="1700" dirty="0" smtClean="0"/>
              <a:t> will not affect the growth rate and the ELM structure obviously, but can smooth the profiles effectively. </a:t>
            </a:r>
            <a:endParaRPr lang="en-US" sz="1700" dirty="0"/>
          </a:p>
        </p:txBody>
      </p:sp>
      <p:grpSp>
        <p:nvGrpSpPr>
          <p:cNvPr id="7" name="组合 6"/>
          <p:cNvGrpSpPr/>
          <p:nvPr/>
        </p:nvGrpSpPr>
        <p:grpSpPr>
          <a:xfrm>
            <a:off x="29749" y="3035300"/>
            <a:ext cx="4542251" cy="3429000"/>
            <a:chOff x="-9293" y="2438400"/>
            <a:chExt cx="4542251" cy="3429000"/>
          </a:xfrm>
        </p:grpSpPr>
        <p:pic>
          <p:nvPicPr>
            <p:cNvPr id="10" name="Picture 2"/>
            <p:cNvPicPr>
              <a:picLocks noChangeAspect="1" noChangeArrowheads="1"/>
            </p:cNvPicPr>
            <p:nvPr/>
          </p:nvPicPr>
          <p:blipFill>
            <a:blip r:embed="rId5" cstate="print"/>
            <a:srcRect/>
            <a:stretch>
              <a:fillRect/>
            </a:stretch>
          </p:blipFill>
          <p:spPr bwMode="auto">
            <a:xfrm>
              <a:off x="-9293" y="2438400"/>
              <a:ext cx="4542251" cy="3429000"/>
            </a:xfrm>
            <a:prstGeom prst="rect">
              <a:avLst/>
            </a:prstGeom>
            <a:noFill/>
            <a:ln w="9525">
              <a:noFill/>
              <a:miter lim="800000"/>
              <a:headEnd/>
              <a:tailEnd/>
            </a:ln>
          </p:spPr>
        </p:pic>
        <p:sp>
          <p:nvSpPr>
            <p:cNvPr id="11" name="矩形 10"/>
            <p:cNvSpPr/>
            <p:nvPr/>
          </p:nvSpPr>
          <p:spPr>
            <a:xfrm>
              <a:off x="3099100" y="2819400"/>
              <a:ext cx="784735" cy="340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2" name="矩形 11"/>
            <p:cNvSpPr/>
            <p:nvPr/>
          </p:nvSpPr>
          <p:spPr>
            <a:xfrm>
              <a:off x="2895600" y="5412182"/>
              <a:ext cx="784735" cy="340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pic>
        <p:nvPicPr>
          <p:cNvPr id="13" name="Content Placeholder 2"/>
          <p:cNvPicPr>
            <a:picLocks noChangeAspect="1"/>
          </p:cNvPicPr>
          <p:nvPr/>
        </p:nvPicPr>
        <p:blipFill rotWithShape="1">
          <a:blip r:embed="rId6" cstate="print"/>
          <a:srcRect t="1183" b="1574"/>
          <a:stretch/>
        </p:blipFill>
        <p:spPr>
          <a:xfrm>
            <a:off x="4802459" y="1118839"/>
            <a:ext cx="3633118" cy="2844800"/>
          </a:xfrm>
          <a:prstGeom prst="rect">
            <a:avLst/>
          </a:prstGeom>
        </p:spPr>
      </p:pic>
    </p:spTree>
    <p:extLst>
      <p:ext uri="{BB962C8B-B14F-4D97-AF65-F5344CB8AC3E}">
        <p14:creationId xmlns:p14="http://schemas.microsoft.com/office/powerpoint/2010/main" val="3924949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Outline</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11</a:t>
            </a:fld>
            <a:endParaRPr lang="en-US" dirty="0"/>
          </a:p>
        </p:txBody>
      </p:sp>
      <p:sp>
        <p:nvSpPr>
          <p:cNvPr id="15" name="TextBox 14"/>
          <p:cNvSpPr txBox="1"/>
          <p:nvPr/>
        </p:nvSpPr>
        <p:spPr>
          <a:xfrm>
            <a:off x="304800" y="1447800"/>
            <a:ext cx="8686800" cy="4832092"/>
          </a:xfrm>
          <a:prstGeom prst="rect">
            <a:avLst/>
          </a:prstGeom>
          <a:noFill/>
        </p:spPr>
        <p:txBody>
          <a:bodyPr wrap="square" rtlCol="0">
            <a:spAutoFit/>
          </a:bodyPr>
          <a:lstStyle/>
          <a:p>
            <a:pPr marL="800100" lvl="1" indent="-342900">
              <a:buFont typeface="+mj-lt"/>
              <a:buAutoNum type="arabicPeriod"/>
            </a:pPr>
            <a:r>
              <a:rPr lang="en-US" sz="2800" dirty="0" smtClean="0">
                <a:solidFill>
                  <a:schemeClr val="bg2"/>
                </a:solidFill>
              </a:rPr>
              <a:t>Background</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4-field peeling-ballooning simulation with BOUT++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5-field simulation</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solidFill>
                  <a:schemeClr val="bg2"/>
                </a:solidFill>
              </a:rPr>
              <a:t>Linear simulation on EAST</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Comparison of numerical schemes in BOUT++ </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Summary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Theoretic Model for 5-Field in BOUT++</a:t>
            </a:r>
            <a:endParaRPr lang="en-US" sz="3200" b="1" dirty="0">
              <a:solidFill>
                <a:schemeClr val="bg1"/>
              </a:solidFill>
            </a:endParaRPr>
          </a:p>
        </p:txBody>
      </p:sp>
      <p:grpSp>
        <p:nvGrpSpPr>
          <p:cNvPr id="17" name="Group 16"/>
          <p:cNvGrpSpPr/>
          <p:nvPr/>
        </p:nvGrpSpPr>
        <p:grpSpPr>
          <a:xfrm>
            <a:off x="304800" y="1066800"/>
            <a:ext cx="8839200" cy="4801314"/>
            <a:chOff x="152400" y="1143000"/>
            <a:chExt cx="8839200" cy="4801314"/>
          </a:xfrm>
        </p:grpSpPr>
        <p:sp>
          <p:nvSpPr>
            <p:cNvPr id="8" name="TextBox 7"/>
            <p:cNvSpPr txBox="1"/>
            <p:nvPr/>
          </p:nvSpPr>
          <p:spPr>
            <a:xfrm>
              <a:off x="152400" y="1143000"/>
              <a:ext cx="8839200" cy="4801314"/>
            </a:xfrm>
            <a:prstGeom prst="rect">
              <a:avLst/>
            </a:prstGeom>
            <a:noFill/>
          </p:spPr>
          <p:txBody>
            <a:bodyPr wrap="square" rtlCol="0">
              <a:spAutoFit/>
            </a:bodyPr>
            <a:lstStyle/>
            <a:p>
              <a:r>
                <a:rPr lang="en-US" dirty="0" smtClean="0"/>
                <a:t>We evolve a set of nonlinear evolution equations for perturbations of the ion number density </a:t>
              </a:r>
              <a:r>
                <a:rPr lang="en-US" dirty="0" err="1" smtClean="0"/>
                <a:t>n</a:t>
              </a:r>
              <a:r>
                <a:rPr lang="en-US" baseline="-25000" dirty="0" err="1" smtClean="0"/>
                <a:t>i</a:t>
              </a:r>
              <a:r>
                <a:rPr lang="en-US" baseline="-25000" dirty="0" smtClean="0"/>
                <a:t> </a:t>
              </a:r>
              <a:r>
                <a:rPr lang="en-US" dirty="0" smtClean="0"/>
                <a:t>, ion temperature T</a:t>
              </a:r>
              <a:r>
                <a:rPr lang="en-US" baseline="-25000" dirty="0" smtClean="0"/>
                <a:t>i</a:t>
              </a:r>
              <a:r>
                <a:rPr lang="en-US" dirty="0" smtClean="0"/>
                <a:t>, electron temperature T</a:t>
              </a:r>
              <a:r>
                <a:rPr lang="en-US" baseline="-25000" dirty="0" smtClean="0"/>
                <a:t>e</a:t>
              </a:r>
              <a:r>
                <a:rPr lang="en-US" dirty="0" smtClean="0"/>
                <a:t>, </a:t>
              </a:r>
              <a:r>
                <a:rPr lang="en-US" dirty="0" err="1" smtClean="0"/>
                <a:t>vorticity</a:t>
              </a:r>
              <a:r>
                <a:rPr lang="en-US" dirty="0" smtClean="0"/>
                <a:t>      and magnetic flux </a:t>
              </a:r>
              <a:r>
                <a:rPr lang="en-US" altLang="zh-CN" dirty="0" smtClean="0"/>
                <a:t>ψ:</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22529" name="Picture 1"/>
            <p:cNvPicPr>
              <a:picLocks noChangeAspect="1" noChangeArrowheads="1"/>
            </p:cNvPicPr>
            <p:nvPr/>
          </p:nvPicPr>
          <p:blipFill>
            <a:blip r:embed="rId4" cstate="print"/>
            <a:srcRect/>
            <a:stretch>
              <a:fillRect/>
            </a:stretch>
          </p:blipFill>
          <p:spPr bwMode="auto">
            <a:xfrm>
              <a:off x="6248400" y="1524000"/>
              <a:ext cx="195262" cy="210883"/>
            </a:xfrm>
            <a:prstGeom prst="rect">
              <a:avLst/>
            </a:prstGeom>
            <a:noFill/>
            <a:ln w="9525">
              <a:noFill/>
              <a:miter lim="800000"/>
              <a:headEnd/>
              <a:tailEnd/>
            </a:ln>
          </p:spPr>
        </p:pic>
      </p:grpSp>
      <p:pic>
        <p:nvPicPr>
          <p:cNvPr id="2050" name="Picture 2"/>
          <p:cNvPicPr>
            <a:picLocks noChangeAspect="1" noChangeArrowheads="1"/>
          </p:cNvPicPr>
          <p:nvPr/>
        </p:nvPicPr>
        <p:blipFill>
          <a:blip r:embed="rId5" cstate="print"/>
          <a:srcRect/>
          <a:stretch>
            <a:fillRect/>
          </a:stretch>
        </p:blipFill>
        <p:spPr bwMode="auto">
          <a:xfrm>
            <a:off x="2209800" y="2819400"/>
            <a:ext cx="2131290" cy="1752600"/>
          </a:xfrm>
          <a:prstGeom prst="rect">
            <a:avLst/>
          </a:prstGeom>
          <a:noFill/>
          <a:ln w="9525">
            <a:noFill/>
            <a:miter lim="800000"/>
            <a:headEnd/>
            <a:tailEnd/>
          </a:ln>
        </p:spPr>
      </p:pic>
      <p:sp>
        <p:nvSpPr>
          <p:cNvPr id="28" name="Rectangle 27"/>
          <p:cNvSpPr/>
          <p:nvPr/>
        </p:nvSpPr>
        <p:spPr>
          <a:xfrm>
            <a:off x="192740" y="3352800"/>
            <a:ext cx="15240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lide Number Placeholder 31"/>
          <p:cNvSpPr>
            <a:spLocks noGrp="1"/>
          </p:cNvSpPr>
          <p:nvPr>
            <p:ph type="sldNum" sz="quarter" idx="12"/>
          </p:nvPr>
        </p:nvSpPr>
        <p:spPr>
          <a:xfrm>
            <a:off x="7010400" y="6492875"/>
            <a:ext cx="2133600" cy="365125"/>
          </a:xfrm>
        </p:spPr>
        <p:txBody>
          <a:bodyPr/>
          <a:lstStyle/>
          <a:p>
            <a:fld id="{B6F15528-21DE-4FAA-801E-634DDDAF4B2B}" type="slidenum">
              <a:rPr lang="en-US" smtClean="0"/>
              <a:pPr/>
              <a:t>12</a:t>
            </a:fld>
            <a:endParaRPr lang="en-US" dirty="0"/>
          </a:p>
        </p:txBody>
      </p:sp>
      <p:grpSp>
        <p:nvGrpSpPr>
          <p:cNvPr id="30" name="Group 29"/>
          <p:cNvGrpSpPr/>
          <p:nvPr/>
        </p:nvGrpSpPr>
        <p:grpSpPr>
          <a:xfrm>
            <a:off x="152400" y="2362200"/>
            <a:ext cx="8991600" cy="4495800"/>
            <a:chOff x="152400" y="2362200"/>
            <a:chExt cx="8991600" cy="4495800"/>
          </a:xfrm>
        </p:grpSpPr>
        <p:grpSp>
          <p:nvGrpSpPr>
            <p:cNvPr id="31" name="Group 30"/>
            <p:cNvGrpSpPr/>
            <p:nvPr/>
          </p:nvGrpSpPr>
          <p:grpSpPr>
            <a:xfrm>
              <a:off x="152400" y="2362200"/>
              <a:ext cx="8991600" cy="4495800"/>
              <a:chOff x="152400" y="2362200"/>
              <a:chExt cx="8991600" cy="4495800"/>
            </a:xfrm>
          </p:grpSpPr>
          <p:grpSp>
            <p:nvGrpSpPr>
              <p:cNvPr id="29" name="Group 28"/>
              <p:cNvGrpSpPr/>
              <p:nvPr/>
            </p:nvGrpSpPr>
            <p:grpSpPr>
              <a:xfrm>
                <a:off x="220190" y="2362200"/>
                <a:ext cx="8923810" cy="4495800"/>
                <a:chOff x="220190" y="2362200"/>
                <a:chExt cx="8923810" cy="4495800"/>
              </a:xfrm>
            </p:grpSpPr>
            <p:grpSp>
              <p:nvGrpSpPr>
                <p:cNvPr id="18" name="Group 17"/>
                <p:cNvGrpSpPr/>
                <p:nvPr/>
              </p:nvGrpSpPr>
              <p:grpSpPr>
                <a:xfrm>
                  <a:off x="4183226" y="2362200"/>
                  <a:ext cx="4960774" cy="4495800"/>
                  <a:chOff x="4344036" y="2362200"/>
                  <a:chExt cx="4960774" cy="4495800"/>
                </a:xfrm>
              </p:grpSpPr>
              <p:pic>
                <p:nvPicPr>
                  <p:cNvPr id="2052" name="Picture 4"/>
                  <p:cNvPicPr>
                    <a:picLocks noChangeAspect="1" noChangeArrowheads="1"/>
                  </p:cNvPicPr>
                  <p:nvPr/>
                </p:nvPicPr>
                <p:blipFill>
                  <a:blip r:embed="rId6" cstate="print"/>
                  <a:srcRect/>
                  <a:stretch>
                    <a:fillRect/>
                  </a:stretch>
                </p:blipFill>
                <p:spPr bwMode="auto">
                  <a:xfrm>
                    <a:off x="4344036" y="2362200"/>
                    <a:ext cx="4960774" cy="4495800"/>
                  </a:xfrm>
                  <a:prstGeom prst="rect">
                    <a:avLst/>
                  </a:prstGeom>
                  <a:noFill/>
                  <a:ln w="9525">
                    <a:noFill/>
                    <a:miter lim="800000"/>
                    <a:headEnd/>
                    <a:tailEnd/>
                  </a:ln>
                </p:spPr>
              </p:pic>
              <p:sp>
                <p:nvSpPr>
                  <p:cNvPr id="14" name="Rectangle 13"/>
                  <p:cNvSpPr/>
                  <p:nvPr/>
                </p:nvSpPr>
                <p:spPr>
                  <a:xfrm>
                    <a:off x="6256810" y="2362200"/>
                    <a:ext cx="1623527" cy="735914"/>
                  </a:xfrm>
                  <a:prstGeom prst="rect">
                    <a:avLst/>
                  </a:prstGeom>
                  <a:solidFill>
                    <a:srgbClr val="FFC000">
                      <a:alpha val="30000"/>
                    </a:srgb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grpSp>
              <p:nvGrpSpPr>
                <p:cNvPr id="26" name="Group 25"/>
                <p:cNvGrpSpPr/>
                <p:nvPr/>
              </p:nvGrpSpPr>
              <p:grpSpPr>
                <a:xfrm>
                  <a:off x="220190" y="2895600"/>
                  <a:ext cx="3894610" cy="1524000"/>
                  <a:chOff x="381000" y="2895600"/>
                  <a:chExt cx="3894610" cy="1524000"/>
                </a:xfrm>
              </p:grpSpPr>
              <p:grpSp>
                <p:nvGrpSpPr>
                  <p:cNvPr id="21" name="Group 20"/>
                  <p:cNvGrpSpPr/>
                  <p:nvPr/>
                </p:nvGrpSpPr>
                <p:grpSpPr>
                  <a:xfrm>
                    <a:off x="381000" y="3429000"/>
                    <a:ext cx="1464972" cy="553027"/>
                    <a:chOff x="381000" y="3200400"/>
                    <a:chExt cx="1464972" cy="553027"/>
                  </a:xfrm>
                </p:grpSpPr>
                <p:pic>
                  <p:nvPicPr>
                    <p:cNvPr id="22531" name="Picture 3"/>
                    <p:cNvPicPr>
                      <a:picLocks noChangeAspect="1" noChangeArrowheads="1"/>
                    </p:cNvPicPr>
                    <p:nvPr/>
                  </p:nvPicPr>
                  <p:blipFill>
                    <a:blip r:embed="rId7" cstate="print"/>
                    <a:srcRect/>
                    <a:stretch>
                      <a:fillRect/>
                    </a:stretch>
                  </p:blipFill>
                  <p:spPr bwMode="auto">
                    <a:xfrm>
                      <a:off x="541810" y="3505200"/>
                      <a:ext cx="1143000" cy="248227"/>
                    </a:xfrm>
                    <a:prstGeom prst="rect">
                      <a:avLst/>
                    </a:prstGeom>
                    <a:noFill/>
                    <a:ln w="9525">
                      <a:noFill/>
                      <a:miter lim="800000"/>
                      <a:headEnd/>
                      <a:tailEnd/>
                    </a:ln>
                  </p:spPr>
                </p:pic>
                <p:pic>
                  <p:nvPicPr>
                    <p:cNvPr id="22530" name="Picture 2"/>
                    <p:cNvPicPr>
                      <a:picLocks noChangeAspect="1" noChangeArrowheads="1"/>
                    </p:cNvPicPr>
                    <p:nvPr/>
                  </p:nvPicPr>
                  <p:blipFill>
                    <a:blip r:embed="rId8" cstate="print"/>
                    <a:srcRect/>
                    <a:stretch>
                      <a:fillRect/>
                    </a:stretch>
                  </p:blipFill>
                  <p:spPr bwMode="auto">
                    <a:xfrm>
                      <a:off x="381000" y="3200400"/>
                      <a:ext cx="1464972" cy="381000"/>
                    </a:xfrm>
                    <a:prstGeom prst="rect">
                      <a:avLst/>
                    </a:prstGeom>
                    <a:noFill/>
                    <a:ln w="9525">
                      <a:noFill/>
                      <a:miter lim="800000"/>
                      <a:headEnd/>
                      <a:tailEnd/>
                    </a:ln>
                  </p:spPr>
                </p:pic>
              </p:grpSp>
              <p:sp>
                <p:nvSpPr>
                  <p:cNvPr id="22" name="Up Arrow 21"/>
                  <p:cNvSpPr/>
                  <p:nvPr/>
                </p:nvSpPr>
                <p:spPr>
                  <a:xfrm rot="3600000">
                    <a:off x="2177745" y="2989509"/>
                    <a:ext cx="78908" cy="675435"/>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rot="7200000">
                    <a:off x="2183699" y="3664997"/>
                    <a:ext cx="55092" cy="675435"/>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523010" y="3886200"/>
                    <a:ext cx="1752600" cy="533400"/>
                  </a:xfrm>
                  <a:prstGeom prst="rect">
                    <a:avLst/>
                  </a:prstGeom>
                  <a:solidFill>
                    <a:srgbClr val="FFC000">
                      <a:alpha val="30000"/>
                    </a:srgbClr>
                  </a:solidFill>
                  <a:ln>
                    <a:solidFill>
                      <a:srgbClr val="FFC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23010" y="2895600"/>
                    <a:ext cx="1752600" cy="533400"/>
                  </a:xfrm>
                  <a:prstGeom prst="rect">
                    <a:avLst/>
                  </a:prstGeom>
                  <a:solidFill>
                    <a:srgbClr val="FFC000">
                      <a:alpha val="30000"/>
                    </a:srgbClr>
                  </a:solidFill>
                  <a:ln>
                    <a:solidFill>
                      <a:srgbClr val="FFC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2532" name="Picture 4"/>
              <p:cNvPicPr>
                <a:picLocks noChangeAspect="1" noChangeArrowheads="1"/>
              </p:cNvPicPr>
              <p:nvPr/>
            </p:nvPicPr>
            <p:blipFill>
              <a:blip r:embed="rId9" cstate="print"/>
              <a:srcRect/>
              <a:stretch>
                <a:fillRect/>
              </a:stretch>
            </p:blipFill>
            <p:spPr bwMode="auto">
              <a:xfrm>
                <a:off x="152400" y="4800600"/>
                <a:ext cx="4627563" cy="1676400"/>
              </a:xfrm>
              <a:prstGeom prst="rect">
                <a:avLst/>
              </a:prstGeom>
              <a:noFill/>
              <a:ln w="9525">
                <a:noFill/>
                <a:miter lim="800000"/>
                <a:headEnd/>
                <a:tailEnd/>
              </a:ln>
            </p:spPr>
          </p:pic>
        </p:grpSp>
        <p:sp>
          <p:nvSpPr>
            <p:cNvPr id="27" name="Rectangle 26"/>
            <p:cNvSpPr/>
            <p:nvPr/>
          </p:nvSpPr>
          <p:spPr>
            <a:xfrm>
              <a:off x="5334000" y="5334000"/>
              <a:ext cx="2667000" cy="533400"/>
            </a:xfrm>
            <a:prstGeom prst="rect">
              <a:avLst/>
            </a:prstGeom>
            <a:solidFill>
              <a:srgbClr val="FFC000">
                <a:alpha val="30000"/>
              </a:srgbClr>
            </a:solidFill>
            <a:ln>
              <a:no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152400"/>
            <a:ext cx="7467600" cy="523220"/>
          </a:xfrm>
          <a:prstGeom prst="rect">
            <a:avLst/>
          </a:prstGeom>
          <a:noFill/>
        </p:spPr>
        <p:txBody>
          <a:bodyPr wrap="square" rtlCol="0">
            <a:spAutoFit/>
          </a:bodyPr>
          <a:lstStyle/>
          <a:p>
            <a:pPr algn="ctr"/>
            <a:r>
              <a:rPr lang="en-US" sz="2800" b="1" dirty="0" smtClean="0">
                <a:solidFill>
                  <a:schemeClr val="bg1"/>
                </a:solidFill>
              </a:rPr>
              <a:t>Effects of the diamagnetic drift in ELMs</a:t>
            </a:r>
            <a:endParaRPr lang="en-US" sz="28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13</a:t>
            </a:fld>
            <a:endParaRPr lang="en-US" dirty="0"/>
          </a:p>
        </p:txBody>
      </p:sp>
      <p:sp>
        <p:nvSpPr>
          <p:cNvPr id="7" name="TextBox 6"/>
          <p:cNvSpPr txBox="1"/>
          <p:nvPr/>
        </p:nvSpPr>
        <p:spPr>
          <a:xfrm>
            <a:off x="685800" y="1295400"/>
            <a:ext cx="7848600" cy="3970318"/>
          </a:xfrm>
          <a:prstGeom prst="rect">
            <a:avLst/>
          </a:prstGeom>
          <a:noFill/>
        </p:spPr>
        <p:txBody>
          <a:bodyPr wrap="square" rtlCol="0">
            <a:spAutoFit/>
          </a:bodyPr>
          <a:lstStyle/>
          <a:p>
            <a:pPr marL="285750" indent="-285750">
              <a:buFont typeface="Wingdings" charset="2"/>
              <a:buChar char="Ø"/>
            </a:pPr>
            <a:r>
              <a:rPr lang="en-US" dirty="0" smtClean="0"/>
              <a:t>Hastie</a:t>
            </a:r>
            <a:r>
              <a:rPr lang="en-US" baseline="30000" dirty="0" smtClean="0"/>
              <a:t>*</a:t>
            </a:r>
            <a:r>
              <a:rPr lang="en-US" dirty="0" smtClean="0"/>
              <a:t> pointed out the dispersion relationship of the ballooning mode:</a:t>
            </a:r>
            <a:endParaRPr lang="en-US" dirty="0"/>
          </a:p>
          <a:p>
            <a:pPr marL="285750" indent="-285750">
              <a:buFont typeface="Wingdings" charset="2"/>
              <a:buChar char="Ø"/>
            </a:pPr>
            <a:endParaRPr lang="en-US" dirty="0" smtClean="0"/>
          </a:p>
          <a:p>
            <a:pPr marL="285750" indent="-285750">
              <a:buFont typeface="Wingdings" charset="2"/>
              <a:buChar char="Ø"/>
            </a:pPr>
            <a:endParaRPr lang="en-US" dirty="0"/>
          </a:p>
          <a:p>
            <a:pPr marL="285750" indent="-285750">
              <a:buFont typeface="Wingdings" charset="2"/>
              <a:buChar char="Ø"/>
            </a:pPr>
            <a:endParaRPr lang="en-US" dirty="0" smtClean="0"/>
          </a:p>
          <a:p>
            <a:pPr marL="285750" indent="-285750">
              <a:buFont typeface="Wingdings" charset="2"/>
              <a:buChar char="Ø"/>
            </a:pPr>
            <a:endParaRPr lang="en-US" dirty="0"/>
          </a:p>
          <a:p>
            <a:pPr marL="285750" indent="-285750">
              <a:buFont typeface="Wingdings" charset="2"/>
              <a:buChar char="Ø"/>
            </a:pPr>
            <a:endParaRPr lang="en-US" dirty="0" smtClean="0"/>
          </a:p>
          <a:p>
            <a:pPr marL="285750" indent="-285750">
              <a:buFont typeface="Wingdings" charset="2"/>
              <a:buChar char="Ø"/>
            </a:pPr>
            <a:r>
              <a:rPr lang="en-US" dirty="0" smtClean="0"/>
              <a:t>The growth rate of ideal MHD:</a:t>
            </a:r>
          </a:p>
          <a:p>
            <a:pPr marL="285750" indent="-285750">
              <a:buFont typeface="Wingdings" charset="2"/>
              <a:buChar char="Ø"/>
            </a:pPr>
            <a:endParaRPr lang="en-US" dirty="0"/>
          </a:p>
          <a:p>
            <a:pPr marL="285750" indent="-285750">
              <a:buFont typeface="Wingdings" charset="2"/>
              <a:buChar char="Ø"/>
            </a:pPr>
            <a:endParaRPr lang="en-US" dirty="0" smtClean="0"/>
          </a:p>
          <a:p>
            <a:pPr marL="285750" indent="-285750">
              <a:buFont typeface="Wingdings" charset="2"/>
              <a:buChar char="Ø"/>
            </a:pPr>
            <a:endParaRPr lang="en-US" dirty="0"/>
          </a:p>
          <a:p>
            <a:pPr marL="285750" indent="-285750">
              <a:buFont typeface="Wingdings" charset="2"/>
              <a:buChar char="Ø"/>
            </a:pPr>
            <a:r>
              <a:rPr lang="en-US" dirty="0" smtClean="0"/>
              <a:t>Neglect the electron part:         </a:t>
            </a:r>
            <a:r>
              <a:rPr lang="en-US" dirty="0" smtClean="0">
                <a:latin typeface="Symbol" charset="2"/>
                <a:cs typeface="Symbol" charset="2"/>
              </a:rPr>
              <a:t> </a:t>
            </a:r>
            <a:r>
              <a:rPr lang="en-US" dirty="0">
                <a:latin typeface="Symbol" charset="2"/>
                <a:cs typeface="Symbol" charset="2"/>
              </a:rPr>
              <a:t>-w(w-w</a:t>
            </a:r>
            <a:r>
              <a:rPr lang="en-US" baseline="-25000" dirty="0">
                <a:latin typeface="Symbol" charset="2"/>
                <a:cs typeface="Symbol" charset="2"/>
              </a:rPr>
              <a:t>*</a:t>
            </a:r>
            <a:r>
              <a:rPr lang="en-US" dirty="0">
                <a:latin typeface="Symbol" charset="2"/>
                <a:cs typeface="Symbol" charset="2"/>
              </a:rPr>
              <a:t>) = </a:t>
            </a:r>
            <a:r>
              <a:rPr lang="en-US" dirty="0" err="1" smtClean="0">
                <a:latin typeface="Symbol" charset="2"/>
                <a:cs typeface="Symbol" charset="2"/>
              </a:rPr>
              <a:t>g</a:t>
            </a:r>
            <a:r>
              <a:rPr lang="en-US" baseline="-25000" dirty="0" err="1" smtClean="0">
                <a:latin typeface="Symbol" charset="2"/>
                <a:cs typeface="Symbol" charset="2"/>
              </a:rPr>
              <a:t>I</a:t>
            </a:r>
            <a:endParaRPr lang="en-US" dirty="0"/>
          </a:p>
          <a:p>
            <a:pPr marL="285750" indent="-285750">
              <a:buFont typeface="Wingdings" charset="2"/>
              <a:buChar char="Ø"/>
            </a:pPr>
            <a:endParaRPr lang="en-US" dirty="0" smtClean="0">
              <a:latin typeface="Symbol" charset="2"/>
              <a:cs typeface="Symbol" charset="2"/>
            </a:endParaRPr>
          </a:p>
          <a:p>
            <a:pPr marL="285750" indent="-285750">
              <a:buFont typeface="Wingdings" charset="2"/>
              <a:buChar char="Ø"/>
            </a:pPr>
            <a:r>
              <a:rPr lang="en-US" dirty="0" smtClean="0">
                <a:cs typeface="Symbol" charset="2"/>
              </a:rPr>
              <a:t>Diamagnetic drift plays as the frequency threshold of the perturbation. Only the fluctuation with </a:t>
            </a:r>
            <a:r>
              <a:rPr lang="en-US" dirty="0" smtClean="0">
                <a:latin typeface="Symbol" charset="2"/>
                <a:cs typeface="Symbol" charset="2"/>
              </a:rPr>
              <a:t>w&gt;w</a:t>
            </a:r>
            <a:r>
              <a:rPr lang="en-US" baseline="-25000" dirty="0" smtClean="0">
                <a:latin typeface="Symbol" charset="2"/>
                <a:cs typeface="Symbol" charset="2"/>
              </a:rPr>
              <a:t>*</a:t>
            </a:r>
            <a:r>
              <a:rPr lang="en-US" dirty="0" smtClean="0">
                <a:latin typeface="Symbol" charset="2"/>
                <a:cs typeface="Symbol" charset="2"/>
              </a:rPr>
              <a:t>/2 </a:t>
            </a:r>
            <a:r>
              <a:rPr lang="en-US" dirty="0" smtClean="0">
                <a:cs typeface="Symbol" charset="2"/>
              </a:rPr>
              <a:t>can grow.</a:t>
            </a:r>
            <a:r>
              <a:rPr lang="en-US" dirty="0" smtClean="0">
                <a:latin typeface="Symbol" charset="2"/>
                <a:cs typeface="Symbol" charset="2"/>
              </a:rPr>
              <a:t>              </a:t>
            </a:r>
            <a:endParaRPr lang="en-US" dirty="0" smtClean="0"/>
          </a:p>
        </p:txBody>
      </p:sp>
      <p:pic>
        <p:nvPicPr>
          <p:cNvPr id="8" name="Picture 7"/>
          <p:cNvPicPr>
            <a:picLocks noChangeAspect="1"/>
          </p:cNvPicPr>
          <p:nvPr/>
        </p:nvPicPr>
        <p:blipFill>
          <a:blip r:embed="rId4"/>
          <a:stretch>
            <a:fillRect/>
          </a:stretch>
        </p:blipFill>
        <p:spPr>
          <a:xfrm>
            <a:off x="1676400" y="1828800"/>
            <a:ext cx="3817189" cy="1143000"/>
          </a:xfrm>
          <a:prstGeom prst="rect">
            <a:avLst/>
          </a:prstGeom>
        </p:spPr>
      </p:pic>
      <p:pic>
        <p:nvPicPr>
          <p:cNvPr id="9" name="Picture 8"/>
          <p:cNvPicPr>
            <a:picLocks noChangeAspect="1"/>
          </p:cNvPicPr>
          <p:nvPr/>
        </p:nvPicPr>
        <p:blipFill>
          <a:blip r:embed="rId5"/>
          <a:stretch>
            <a:fillRect/>
          </a:stretch>
        </p:blipFill>
        <p:spPr>
          <a:xfrm>
            <a:off x="3429000" y="3276600"/>
            <a:ext cx="1765300" cy="630464"/>
          </a:xfrm>
          <a:prstGeom prst="rect">
            <a:avLst/>
          </a:prstGeom>
        </p:spPr>
      </p:pic>
      <p:sp>
        <p:nvSpPr>
          <p:cNvPr id="13" name="TextBox 12"/>
          <p:cNvSpPr txBox="1"/>
          <p:nvPr/>
        </p:nvSpPr>
        <p:spPr>
          <a:xfrm>
            <a:off x="0" y="6581001"/>
            <a:ext cx="5715000" cy="276999"/>
          </a:xfrm>
          <a:prstGeom prst="rect">
            <a:avLst/>
          </a:prstGeom>
          <a:noFill/>
        </p:spPr>
        <p:txBody>
          <a:bodyPr wrap="square" rtlCol="0">
            <a:spAutoFit/>
          </a:bodyPr>
          <a:lstStyle/>
          <a:p>
            <a:r>
              <a:rPr lang="en-US" sz="1200" dirty="0" smtClean="0"/>
              <a:t>* </a:t>
            </a:r>
            <a:r>
              <a:rPr lang="en-US" sz="1200" dirty="0"/>
              <a:t>R. J. Hastie, J. J. Ramos, &amp;</a:t>
            </a:r>
            <a:r>
              <a:rPr lang="en-US" sz="1200" dirty="0" smtClean="0"/>
              <a:t> </a:t>
            </a:r>
            <a:r>
              <a:rPr lang="en-US" sz="1200" dirty="0"/>
              <a:t>F. </a:t>
            </a:r>
            <a:r>
              <a:rPr lang="en-US" sz="1200" dirty="0" err="1" smtClean="0"/>
              <a:t>Porcelli</a:t>
            </a:r>
            <a:r>
              <a:rPr lang="en-US" sz="1200" dirty="0" smtClean="0"/>
              <a:t>, </a:t>
            </a:r>
            <a:r>
              <a:rPr lang="da-DK" sz="1200" i="1" dirty="0" err="1"/>
              <a:t>Phys</a:t>
            </a:r>
            <a:r>
              <a:rPr lang="da-DK" sz="1200" i="1" dirty="0"/>
              <a:t>. </a:t>
            </a:r>
            <a:r>
              <a:rPr lang="da-DK" sz="1200" i="1" dirty="0" smtClean="0"/>
              <a:t>Plasmas, </a:t>
            </a:r>
            <a:r>
              <a:rPr lang="da-DK" sz="1200" b="1" dirty="0"/>
              <a:t>10</a:t>
            </a:r>
            <a:r>
              <a:rPr lang="da-DK" sz="1200" dirty="0"/>
              <a:t>, 4405 (2003</a:t>
            </a:r>
            <a:r>
              <a:rPr lang="da-DK" sz="1200" dirty="0" smtClean="0"/>
              <a:t>).</a:t>
            </a:r>
            <a:r>
              <a:rPr lang="en-US" sz="1200" dirty="0" smtClean="0"/>
              <a:t> </a:t>
            </a:r>
            <a:endParaRPr lang="en-US" sz="1200" dirty="0"/>
          </a:p>
        </p:txBody>
      </p:sp>
    </p:spTree>
    <p:extLst>
      <p:ext uri="{BB962C8B-B14F-4D97-AF65-F5344CB8AC3E}">
        <p14:creationId xmlns:p14="http://schemas.microsoft.com/office/powerpoint/2010/main" val="2046761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altLang="zh-CN" sz="2800" b="1" dirty="0" smtClean="0">
                <a:solidFill>
                  <a:schemeClr val="bg1"/>
                </a:solidFill>
              </a:rPr>
              <a:t>Diamagnetic</a:t>
            </a:r>
            <a:r>
              <a:rPr lang="zh-CN" altLang="en-US" sz="2800" b="1" dirty="0" smtClean="0">
                <a:solidFill>
                  <a:schemeClr val="bg1"/>
                </a:solidFill>
              </a:rPr>
              <a:t> </a:t>
            </a:r>
            <a:r>
              <a:rPr lang="en-US" altLang="zh-CN" sz="2800" b="1" dirty="0" smtClean="0">
                <a:solidFill>
                  <a:schemeClr val="bg1"/>
                </a:solidFill>
              </a:rPr>
              <a:t>stabilization on l</a:t>
            </a:r>
            <a:r>
              <a:rPr lang="en-US" sz="2800" b="1" dirty="0" smtClean="0">
                <a:solidFill>
                  <a:schemeClr val="bg1"/>
                </a:solidFill>
              </a:rPr>
              <a:t>inear growth rate for spatial constant n</a:t>
            </a:r>
            <a:r>
              <a:rPr lang="en-US" sz="2800" b="1" baseline="-25000" dirty="0" smtClean="0">
                <a:solidFill>
                  <a:schemeClr val="bg1"/>
                </a:solidFill>
              </a:rPr>
              <a:t>0</a:t>
            </a:r>
            <a:endParaRPr lang="en-US" sz="2800" b="1" dirty="0">
              <a:solidFill>
                <a:schemeClr val="bg1"/>
              </a:solidFill>
            </a:endParaRPr>
          </a:p>
        </p:txBody>
      </p:sp>
      <p:pic>
        <p:nvPicPr>
          <p:cNvPr id="3074" name="Picture 2"/>
          <p:cNvPicPr>
            <a:picLocks noChangeAspect="1" noChangeArrowheads="1"/>
          </p:cNvPicPr>
          <p:nvPr/>
        </p:nvPicPr>
        <p:blipFill>
          <a:blip r:embed="rId4" cstate="print"/>
          <a:srcRect/>
          <a:stretch>
            <a:fillRect/>
          </a:stretch>
        </p:blipFill>
        <p:spPr bwMode="auto">
          <a:xfrm>
            <a:off x="4191000" y="2105495"/>
            <a:ext cx="4957260" cy="3914305"/>
          </a:xfrm>
          <a:prstGeom prst="rect">
            <a:avLst/>
          </a:prstGeom>
          <a:noFill/>
          <a:ln w="9525">
            <a:noFill/>
            <a:miter lim="800000"/>
            <a:headEnd/>
            <a:tailEnd/>
          </a:ln>
        </p:spPr>
      </p:pic>
      <p:sp>
        <p:nvSpPr>
          <p:cNvPr id="15" name="TextBox 14"/>
          <p:cNvSpPr txBox="1"/>
          <p:nvPr/>
        </p:nvSpPr>
        <p:spPr>
          <a:xfrm>
            <a:off x="228600" y="1447800"/>
            <a:ext cx="8610600" cy="646331"/>
          </a:xfrm>
          <a:prstGeom prst="rect">
            <a:avLst/>
          </a:prstGeom>
          <a:noFill/>
        </p:spPr>
        <p:txBody>
          <a:bodyPr wrap="square" rtlCol="0">
            <a:spAutoFit/>
          </a:bodyPr>
          <a:lstStyle/>
          <a:p>
            <a:r>
              <a:rPr lang="en-US" dirty="0" smtClean="0"/>
              <a:t>For Ideal MHD, spatial constant n</a:t>
            </a:r>
            <a:r>
              <a:rPr lang="en-US" baseline="-25000" dirty="0" smtClean="0"/>
              <a:t>0</a:t>
            </a:r>
            <a:r>
              <a:rPr lang="en-US" dirty="0" smtClean="0"/>
              <a:t> is equivalent to the previous 3-field results because the density terms do not appear in ideal MHD.</a:t>
            </a:r>
            <a:endParaRPr lang="en-US" dirty="0"/>
          </a:p>
        </p:txBody>
      </p:sp>
      <p:grpSp>
        <p:nvGrpSpPr>
          <p:cNvPr id="18" name="Group 17"/>
          <p:cNvGrpSpPr/>
          <p:nvPr/>
        </p:nvGrpSpPr>
        <p:grpSpPr>
          <a:xfrm>
            <a:off x="304800" y="2362200"/>
            <a:ext cx="4419600" cy="3965615"/>
            <a:chOff x="228600" y="2667000"/>
            <a:chExt cx="4419600" cy="3965615"/>
          </a:xfrm>
        </p:grpSpPr>
        <p:grpSp>
          <p:nvGrpSpPr>
            <p:cNvPr id="14" name="Group 13"/>
            <p:cNvGrpSpPr/>
            <p:nvPr/>
          </p:nvGrpSpPr>
          <p:grpSpPr>
            <a:xfrm>
              <a:off x="228600" y="2667000"/>
              <a:ext cx="4419600" cy="3965615"/>
              <a:chOff x="228600" y="2133600"/>
              <a:chExt cx="4419600" cy="3965615"/>
            </a:xfrm>
          </p:grpSpPr>
          <p:sp>
            <p:nvSpPr>
              <p:cNvPr id="11" name="TextBox 10"/>
              <p:cNvSpPr txBox="1"/>
              <p:nvPr/>
            </p:nvSpPr>
            <p:spPr>
              <a:xfrm>
                <a:off x="304800" y="2133600"/>
                <a:ext cx="4343400" cy="369332"/>
              </a:xfrm>
              <a:prstGeom prst="rect">
                <a:avLst/>
              </a:prstGeom>
              <a:noFill/>
            </p:spPr>
            <p:txBody>
              <a:bodyPr wrap="square" rtlCol="0">
                <a:spAutoFit/>
              </a:bodyPr>
              <a:lstStyle/>
              <a:p>
                <a:r>
                  <a:rPr lang="en-US" dirty="0" smtClean="0"/>
                  <a:t>The dispersion relation is written as</a:t>
                </a:r>
              </a:p>
            </p:txBody>
          </p:sp>
          <p:pic>
            <p:nvPicPr>
              <p:cNvPr id="3075" name="Picture 3"/>
              <p:cNvPicPr>
                <a:picLocks noChangeAspect="1" noChangeArrowheads="1"/>
              </p:cNvPicPr>
              <p:nvPr/>
            </p:nvPicPr>
            <p:blipFill>
              <a:blip r:embed="rId5" cstate="print"/>
              <a:srcRect/>
              <a:stretch>
                <a:fillRect/>
              </a:stretch>
            </p:blipFill>
            <p:spPr bwMode="auto">
              <a:xfrm>
                <a:off x="228600" y="2590800"/>
                <a:ext cx="3984171" cy="990600"/>
              </a:xfrm>
              <a:prstGeom prst="rect">
                <a:avLst/>
              </a:prstGeom>
              <a:noFill/>
              <a:ln w="9525">
                <a:noFill/>
                <a:miter lim="800000"/>
                <a:headEnd/>
                <a:tailEnd/>
              </a:ln>
            </p:spPr>
          </p:pic>
          <p:sp>
            <p:nvSpPr>
              <p:cNvPr id="13" name="TextBox 12"/>
              <p:cNvSpPr txBox="1"/>
              <p:nvPr/>
            </p:nvSpPr>
            <p:spPr>
              <a:xfrm>
                <a:off x="381000" y="4191000"/>
                <a:ext cx="3886200" cy="1908215"/>
              </a:xfrm>
              <a:prstGeom prst="rect">
                <a:avLst/>
              </a:prstGeom>
              <a:noFill/>
            </p:spPr>
            <p:txBody>
              <a:bodyPr wrap="square" rtlCol="0">
                <a:spAutoFit/>
              </a:bodyPr>
              <a:lstStyle/>
              <a:p>
                <a:r>
                  <a:rPr lang="en-US" altLang="zh-CN" sz="1400" dirty="0" err="1" smtClean="0"/>
                  <a:t>γ</a:t>
                </a:r>
                <a:r>
                  <a:rPr lang="en-US" altLang="zh-CN" sz="1400" baseline="-25000" dirty="0" err="1" smtClean="0"/>
                  <a:t>nc</a:t>
                </a:r>
                <a:r>
                  <a:rPr lang="en-US" altLang="zh-CN" sz="1400" dirty="0" smtClean="0"/>
                  <a:t> is the  growth rate in ideal MHD and </a:t>
                </a:r>
                <a:r>
                  <a:rPr lang="en-US" altLang="zh-CN" sz="1400" dirty="0" err="1" smtClean="0"/>
                  <a:t>γ</a:t>
                </a:r>
                <a:r>
                  <a:rPr lang="en-US" altLang="zh-CN" sz="1400" baseline="-25000" dirty="0" err="1" smtClean="0"/>
                  <a:t>nd</a:t>
                </a:r>
                <a:r>
                  <a:rPr lang="en-US" altLang="zh-CN" sz="1400" dirty="0" smtClean="0"/>
                  <a:t> is the growth rate with diamagnetic effects.</a:t>
                </a:r>
                <a:endParaRPr lang="en-US" sz="1400" dirty="0" smtClean="0"/>
              </a:p>
              <a:p>
                <a:endParaRPr lang="en-US" dirty="0" smtClean="0"/>
              </a:p>
              <a:p>
                <a:r>
                  <a:rPr lang="en-US" dirty="0" smtClean="0"/>
                  <a:t>The diamagnetic drift term provides a real frequency and stabilizing effect. So the linear growth rate is proportional to n</a:t>
                </a:r>
                <a:r>
                  <a:rPr lang="en-US" baseline="-25000" dirty="0" smtClean="0"/>
                  <a:t>0</a:t>
                </a:r>
                <a:r>
                  <a:rPr lang="en-US" dirty="0" smtClean="0"/>
                  <a:t>.</a:t>
                </a:r>
                <a:endParaRPr lang="en-US" dirty="0"/>
              </a:p>
            </p:txBody>
          </p:sp>
        </p:grpSp>
        <p:pic>
          <p:nvPicPr>
            <p:cNvPr id="3076" name="Picture 4"/>
            <p:cNvPicPr>
              <a:picLocks noChangeAspect="1" noChangeArrowheads="1"/>
            </p:cNvPicPr>
            <p:nvPr/>
          </p:nvPicPr>
          <p:blipFill>
            <a:blip r:embed="rId6" cstate="print"/>
            <a:srcRect/>
            <a:stretch>
              <a:fillRect/>
            </a:stretch>
          </p:blipFill>
          <p:spPr bwMode="auto">
            <a:xfrm>
              <a:off x="914400" y="4191000"/>
              <a:ext cx="2751863" cy="442912"/>
            </a:xfrm>
            <a:prstGeom prst="rect">
              <a:avLst/>
            </a:prstGeom>
            <a:noFill/>
            <a:ln w="9525">
              <a:noFill/>
              <a:miter lim="800000"/>
              <a:headEnd/>
              <a:tailEnd/>
            </a:ln>
          </p:spPr>
        </p:pic>
      </p:grpSp>
      <p:sp>
        <p:nvSpPr>
          <p:cNvPr id="16" name="Slide Number Placeholder 15"/>
          <p:cNvSpPr>
            <a:spLocks noGrp="1"/>
          </p:cNvSpPr>
          <p:nvPr>
            <p:ph type="sldNum" sz="quarter" idx="12"/>
          </p:nvPr>
        </p:nvSpPr>
        <p:spPr>
          <a:xfrm>
            <a:off x="7010400" y="6492875"/>
            <a:ext cx="2133600" cy="365125"/>
          </a:xfrm>
        </p:spPr>
        <p:txBody>
          <a:bodyPr/>
          <a:lstStyle/>
          <a:p>
            <a:fld id="{B6F15528-21DE-4FAA-801E-634DDDAF4B2B}" type="slidenum">
              <a:rPr lang="en-US" smtClean="0"/>
              <a:pPr/>
              <a:t>14</a:t>
            </a:fld>
            <a:endParaRPr lang="en-US"/>
          </a:p>
        </p:txBody>
      </p:sp>
      <p:sp>
        <p:nvSpPr>
          <p:cNvPr id="17" name="TextBox 16"/>
          <p:cNvSpPr txBox="1"/>
          <p:nvPr/>
        </p:nvSpPr>
        <p:spPr>
          <a:xfrm>
            <a:off x="5486400" y="6096000"/>
            <a:ext cx="2895600" cy="369332"/>
          </a:xfrm>
          <a:prstGeom prst="rect">
            <a:avLst/>
          </a:prstGeom>
          <a:noFill/>
        </p:spPr>
        <p:txBody>
          <a:bodyPr wrap="square" rtlCol="0">
            <a:spAutoFit/>
          </a:bodyPr>
          <a:lstStyle/>
          <a:p>
            <a:r>
              <a:rPr lang="en-US" dirty="0" smtClean="0"/>
              <a:t>The units of n0_ave is 10</a:t>
            </a:r>
            <a:r>
              <a:rPr lang="en-US" baseline="30000" dirty="0" smtClean="0"/>
              <a:t>20</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altLang="zh-CN" sz="2800" b="1" dirty="0" smtClean="0">
                <a:solidFill>
                  <a:schemeClr val="bg1"/>
                </a:solidFill>
              </a:rPr>
              <a:t>Diamagnetic</a:t>
            </a:r>
            <a:r>
              <a:rPr lang="zh-CN" altLang="en-US" sz="2800" b="1" dirty="0" smtClean="0">
                <a:solidFill>
                  <a:schemeClr val="bg1"/>
                </a:solidFill>
              </a:rPr>
              <a:t> </a:t>
            </a:r>
            <a:r>
              <a:rPr lang="en-US" altLang="zh-CN" sz="2800" b="1" dirty="0" smtClean="0">
                <a:solidFill>
                  <a:schemeClr val="bg1"/>
                </a:solidFill>
              </a:rPr>
              <a:t>stabilization on </a:t>
            </a:r>
            <a:r>
              <a:rPr lang="en-US" sz="2800" b="1" dirty="0" smtClean="0">
                <a:solidFill>
                  <a:schemeClr val="bg1"/>
                </a:solidFill>
              </a:rPr>
              <a:t>linear growth rate for spatial constant T</a:t>
            </a:r>
            <a:r>
              <a:rPr lang="en-US" sz="2800" b="1" baseline="-25000" dirty="0" smtClean="0">
                <a:solidFill>
                  <a:schemeClr val="bg1"/>
                </a:solidFill>
              </a:rPr>
              <a:t>0</a:t>
            </a:r>
            <a:endParaRPr lang="en-US" sz="2800" b="1" dirty="0" smtClean="0">
              <a:solidFill>
                <a:schemeClr val="bg1"/>
              </a:solidFill>
            </a:endParaRPr>
          </a:p>
        </p:txBody>
      </p:sp>
      <p:sp>
        <p:nvSpPr>
          <p:cNvPr id="8" name="TextBox 7"/>
          <p:cNvSpPr txBox="1"/>
          <p:nvPr/>
        </p:nvSpPr>
        <p:spPr>
          <a:xfrm>
            <a:off x="152400" y="1295400"/>
            <a:ext cx="8839200" cy="646331"/>
          </a:xfrm>
          <a:prstGeom prst="rect">
            <a:avLst/>
          </a:prstGeom>
          <a:noFill/>
        </p:spPr>
        <p:txBody>
          <a:bodyPr wrap="square" rtlCol="0">
            <a:spAutoFit/>
          </a:bodyPr>
          <a:lstStyle/>
          <a:p>
            <a:r>
              <a:rPr lang="en-US" dirty="0" smtClean="0"/>
              <a:t>If T</a:t>
            </a:r>
            <a:r>
              <a:rPr lang="en-US" baseline="-25000" dirty="0" smtClean="0"/>
              <a:t>0</a:t>
            </a:r>
            <a:r>
              <a:rPr lang="en-US" dirty="0" smtClean="0"/>
              <a:t> is a spatial constant, then the cross term in the Laplace equation of </a:t>
            </a:r>
            <a:r>
              <a:rPr lang="en-US" dirty="0" err="1" smtClean="0"/>
              <a:t>vorticity</a:t>
            </a:r>
            <a:r>
              <a:rPr lang="en-US" dirty="0" smtClean="0"/>
              <a:t> generate novel effects.</a:t>
            </a:r>
          </a:p>
        </p:txBody>
      </p:sp>
      <p:pic>
        <p:nvPicPr>
          <p:cNvPr id="4098" name="Picture 2"/>
          <p:cNvPicPr>
            <a:picLocks noChangeAspect="1" noChangeArrowheads="1"/>
          </p:cNvPicPr>
          <p:nvPr/>
        </p:nvPicPr>
        <p:blipFill>
          <a:blip r:embed="rId4" cstate="print"/>
          <a:srcRect/>
          <a:stretch>
            <a:fillRect/>
          </a:stretch>
        </p:blipFill>
        <p:spPr bwMode="auto">
          <a:xfrm>
            <a:off x="4071692" y="1981200"/>
            <a:ext cx="5083212" cy="3962400"/>
          </a:xfrm>
          <a:prstGeom prst="rect">
            <a:avLst/>
          </a:prstGeom>
          <a:noFill/>
          <a:ln w="9525">
            <a:noFill/>
            <a:miter lim="800000"/>
            <a:headEnd/>
            <a:tailEnd/>
          </a:ln>
        </p:spPr>
      </p:pic>
      <p:grpSp>
        <p:nvGrpSpPr>
          <p:cNvPr id="12" name="Group 11"/>
          <p:cNvGrpSpPr/>
          <p:nvPr/>
        </p:nvGrpSpPr>
        <p:grpSpPr>
          <a:xfrm>
            <a:off x="152400" y="2743200"/>
            <a:ext cx="4267200" cy="1789331"/>
            <a:chOff x="152400" y="1828800"/>
            <a:chExt cx="4267200" cy="1789331"/>
          </a:xfrm>
        </p:grpSpPr>
        <p:sp>
          <p:nvSpPr>
            <p:cNvPr id="10" name="TextBox 9"/>
            <p:cNvSpPr txBox="1"/>
            <p:nvPr/>
          </p:nvSpPr>
          <p:spPr>
            <a:xfrm>
              <a:off x="152400" y="1828800"/>
              <a:ext cx="4267200" cy="923330"/>
            </a:xfrm>
            <a:prstGeom prst="rect">
              <a:avLst/>
            </a:prstGeom>
            <a:noFill/>
          </p:spPr>
          <p:txBody>
            <a:bodyPr wrap="square" rtlCol="0">
              <a:spAutoFit/>
            </a:bodyPr>
            <a:lstStyle/>
            <a:p>
              <a:pPr>
                <a:buFont typeface="Wingdings" pitchFamily="2" charset="2"/>
                <a:buChar char="Ø"/>
              </a:pPr>
              <a:r>
                <a:rPr lang="en-US" dirty="0" smtClean="0"/>
                <a:t>For Ideal MHD, the cross term just plays as the oscillatory term, so for this case the linear growth rate should not changed a lot.</a:t>
              </a:r>
              <a:endParaRPr lang="en-US" dirty="0"/>
            </a:p>
          </p:txBody>
        </p:sp>
        <p:sp>
          <p:nvSpPr>
            <p:cNvPr id="11" name="TextBox 10"/>
            <p:cNvSpPr txBox="1"/>
            <p:nvPr/>
          </p:nvSpPr>
          <p:spPr>
            <a:xfrm>
              <a:off x="152400" y="2971800"/>
              <a:ext cx="4191000" cy="646331"/>
            </a:xfrm>
            <a:prstGeom prst="rect">
              <a:avLst/>
            </a:prstGeom>
            <a:noFill/>
          </p:spPr>
          <p:txBody>
            <a:bodyPr wrap="square" rtlCol="0">
              <a:spAutoFit/>
            </a:bodyPr>
            <a:lstStyle/>
            <a:p>
              <a:pPr>
                <a:buFont typeface="Wingdings" pitchFamily="2" charset="2"/>
                <a:buChar char="Ø"/>
              </a:pPr>
              <a:r>
                <a:rPr lang="en-US" dirty="0" smtClean="0"/>
                <a:t>With diamagnetic effects, the linear growth rate is inversely proportional to T</a:t>
              </a:r>
              <a:r>
                <a:rPr lang="en-US" baseline="-25000" dirty="0" smtClean="0"/>
                <a:t>0</a:t>
              </a:r>
              <a:r>
                <a:rPr lang="en-US" dirty="0" smtClean="0"/>
                <a:t>.</a:t>
              </a:r>
              <a:endParaRPr lang="en-US" dirty="0"/>
            </a:p>
          </p:txBody>
        </p:sp>
      </p:grpSp>
      <p:sp>
        <p:nvSpPr>
          <p:cNvPr id="13" name="Slide Number Placeholder 12"/>
          <p:cNvSpPr>
            <a:spLocks noGrp="1"/>
          </p:cNvSpPr>
          <p:nvPr>
            <p:ph type="sldNum" sz="quarter" idx="12"/>
          </p:nvPr>
        </p:nvSpPr>
        <p:spPr>
          <a:xfrm>
            <a:off x="7010400" y="6492875"/>
            <a:ext cx="2133600" cy="365125"/>
          </a:xfrm>
        </p:spPr>
        <p:txBody>
          <a:bodyPr/>
          <a:lstStyle/>
          <a:p>
            <a:fld id="{B6F15528-21DE-4FAA-801E-634DDDAF4B2B}" type="slidenum">
              <a:rPr lang="en-US" smtClean="0"/>
              <a:pPr/>
              <a:t>15</a:t>
            </a:fld>
            <a:endParaRPr lang="en-US" dirty="0"/>
          </a:p>
        </p:txBody>
      </p:sp>
      <p:sp>
        <p:nvSpPr>
          <p:cNvPr id="14" name="TextBox 13"/>
          <p:cNvSpPr txBox="1"/>
          <p:nvPr/>
        </p:nvSpPr>
        <p:spPr>
          <a:xfrm>
            <a:off x="5638800" y="5943600"/>
            <a:ext cx="2438400" cy="381000"/>
          </a:xfrm>
          <a:prstGeom prst="rect">
            <a:avLst/>
          </a:prstGeom>
          <a:noFill/>
        </p:spPr>
        <p:txBody>
          <a:bodyPr wrap="square" rtlCol="0">
            <a:spAutoFit/>
          </a:bodyPr>
          <a:lstStyle/>
          <a:p>
            <a:r>
              <a:rPr lang="en-US" dirty="0" smtClean="0"/>
              <a:t>The units of T</a:t>
            </a:r>
            <a:r>
              <a:rPr lang="en-US" baseline="-25000" dirty="0" smtClean="0"/>
              <a:t>i0</a:t>
            </a:r>
            <a:r>
              <a:rPr lang="en-US" dirty="0" smtClean="0"/>
              <a:t> is </a:t>
            </a:r>
            <a:r>
              <a:rPr lang="en-US" dirty="0" err="1" smtClean="0"/>
              <a:t>keV</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457200" y="228600"/>
            <a:ext cx="8305800" cy="584775"/>
          </a:xfrm>
          <a:prstGeom prst="rect">
            <a:avLst/>
          </a:prstGeom>
          <a:noFill/>
        </p:spPr>
        <p:txBody>
          <a:bodyPr wrap="square" rtlCol="0">
            <a:spAutoFit/>
          </a:bodyPr>
          <a:lstStyle/>
          <a:p>
            <a:pPr algn="ctr"/>
            <a:r>
              <a:rPr lang="en-US" sz="3200" b="1" dirty="0" smtClean="0">
                <a:solidFill>
                  <a:schemeClr val="bg1"/>
                </a:solidFill>
              </a:rPr>
              <a:t>General cases for both </a:t>
            </a:r>
            <a:r>
              <a:rPr lang="en-US" sz="3200" b="1" dirty="0" err="1" smtClean="0">
                <a:solidFill>
                  <a:schemeClr val="bg1"/>
                </a:solidFill>
              </a:rPr>
              <a:t>radially</a:t>
            </a:r>
            <a:r>
              <a:rPr lang="en-US" sz="3200" b="1" dirty="0" smtClean="0">
                <a:solidFill>
                  <a:schemeClr val="bg1"/>
                </a:solidFill>
              </a:rPr>
              <a:t> varying n</a:t>
            </a:r>
            <a:r>
              <a:rPr lang="en-US" sz="3200" b="1" baseline="-25000" dirty="0" smtClean="0">
                <a:solidFill>
                  <a:schemeClr val="bg1"/>
                </a:solidFill>
              </a:rPr>
              <a:t>0</a:t>
            </a:r>
            <a:r>
              <a:rPr lang="en-US" sz="3200" b="1" dirty="0" smtClean="0">
                <a:solidFill>
                  <a:schemeClr val="bg1"/>
                </a:solidFill>
              </a:rPr>
              <a:t> and T</a:t>
            </a:r>
            <a:r>
              <a:rPr lang="en-US" sz="3200" b="1" baseline="-25000" dirty="0" smtClean="0">
                <a:solidFill>
                  <a:schemeClr val="bg1"/>
                </a:solidFill>
              </a:rPr>
              <a:t>0</a:t>
            </a:r>
            <a:endParaRPr lang="en-US" sz="3200" b="1" dirty="0">
              <a:solidFill>
                <a:schemeClr val="bg1"/>
              </a:solidFill>
            </a:endParaRPr>
          </a:p>
        </p:txBody>
      </p:sp>
      <p:sp>
        <p:nvSpPr>
          <p:cNvPr id="8" name="TextBox 7"/>
          <p:cNvSpPr txBox="1"/>
          <p:nvPr/>
        </p:nvSpPr>
        <p:spPr>
          <a:xfrm>
            <a:off x="152400" y="1143000"/>
            <a:ext cx="8839200" cy="2308324"/>
          </a:xfrm>
          <a:prstGeom prst="rect">
            <a:avLst/>
          </a:prstGeom>
          <a:noFill/>
        </p:spPr>
        <p:txBody>
          <a:bodyPr wrap="square" rtlCol="0">
            <a:spAutoFit/>
          </a:bodyPr>
          <a:lstStyle/>
          <a:p>
            <a:r>
              <a:rPr lang="en-US" dirty="0" smtClean="0"/>
              <a:t>For more general situation, both the equilibrium temperature and density profiles are not constant in radial direction. Here we still apply the same pressure profile, but introduce the profile for ion density:</a:t>
            </a:r>
          </a:p>
          <a:p>
            <a:endParaRPr lang="en-US" dirty="0" smtClean="0"/>
          </a:p>
          <a:p>
            <a:endParaRPr lang="en-US" dirty="0" smtClean="0"/>
          </a:p>
          <a:p>
            <a:endParaRPr lang="en-US" dirty="0" smtClean="0"/>
          </a:p>
          <a:p>
            <a:endParaRPr lang="en-US" dirty="0" smtClean="0"/>
          </a:p>
          <a:p>
            <a:r>
              <a:rPr lang="en-US" dirty="0" smtClean="0"/>
              <a:t>There are 5 density profiles are applied in this work:</a:t>
            </a:r>
            <a:endParaRPr lang="en-US" dirty="0"/>
          </a:p>
        </p:txBody>
      </p:sp>
      <p:pic>
        <p:nvPicPr>
          <p:cNvPr id="5122" name="Picture 2"/>
          <p:cNvPicPr>
            <a:picLocks noChangeAspect="1" noChangeArrowheads="1"/>
          </p:cNvPicPr>
          <p:nvPr/>
        </p:nvPicPr>
        <p:blipFill>
          <a:blip r:embed="rId4" cstate="print"/>
          <a:srcRect/>
          <a:stretch>
            <a:fillRect/>
          </a:stretch>
        </p:blipFill>
        <p:spPr bwMode="auto">
          <a:xfrm>
            <a:off x="1905000" y="2133600"/>
            <a:ext cx="5334000" cy="735227"/>
          </a:xfrm>
          <a:prstGeom prst="rect">
            <a:avLst/>
          </a:prstGeom>
          <a:noFill/>
          <a:ln w="9525">
            <a:noFill/>
            <a:miter lim="800000"/>
            <a:headEnd/>
            <a:tailEnd/>
          </a:ln>
        </p:spPr>
      </p:pic>
      <p:sp>
        <p:nvSpPr>
          <p:cNvPr id="10" name="TextBox 9"/>
          <p:cNvSpPr txBox="1"/>
          <p:nvPr/>
        </p:nvSpPr>
        <p:spPr>
          <a:xfrm>
            <a:off x="1447800" y="5410200"/>
            <a:ext cx="6248400" cy="646331"/>
          </a:xfrm>
          <a:prstGeom prst="rect">
            <a:avLst/>
          </a:prstGeom>
          <a:noFill/>
        </p:spPr>
        <p:txBody>
          <a:bodyPr wrap="square" rtlCol="0">
            <a:spAutoFit/>
          </a:bodyPr>
          <a:lstStyle/>
          <a:p>
            <a:r>
              <a:rPr lang="en-US" dirty="0" smtClean="0"/>
              <a:t>Table 1. The parameters of five models of different equilibrium ion density profile.</a:t>
            </a:r>
            <a:endParaRPr lang="en-US" dirty="0"/>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16</a:t>
            </a:fld>
            <a:endParaRPr lang="en-US" dirty="0"/>
          </a:p>
        </p:txBody>
      </p:sp>
      <p:pic>
        <p:nvPicPr>
          <p:cNvPr id="22529" name="Picture 1"/>
          <p:cNvPicPr>
            <a:picLocks noChangeAspect="1" noChangeArrowheads="1"/>
          </p:cNvPicPr>
          <p:nvPr/>
        </p:nvPicPr>
        <p:blipFill>
          <a:blip r:embed="rId5" cstate="print"/>
          <a:srcRect/>
          <a:stretch>
            <a:fillRect/>
          </a:stretch>
        </p:blipFill>
        <p:spPr bwMode="auto">
          <a:xfrm>
            <a:off x="533400" y="3429000"/>
            <a:ext cx="7820025" cy="20456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457200" y="0"/>
            <a:ext cx="8229600" cy="954107"/>
          </a:xfrm>
          <a:prstGeom prst="rect">
            <a:avLst/>
          </a:prstGeom>
          <a:noFill/>
        </p:spPr>
        <p:txBody>
          <a:bodyPr wrap="square" rtlCol="0">
            <a:spAutoFit/>
          </a:bodyPr>
          <a:lstStyle/>
          <a:p>
            <a:pPr algn="ctr"/>
            <a:r>
              <a:rPr lang="en-US" altLang="zh-CN" sz="2800" b="1" dirty="0" smtClean="0">
                <a:solidFill>
                  <a:schemeClr val="bg1"/>
                </a:solidFill>
              </a:rPr>
              <a:t>Diamagnetic</a:t>
            </a:r>
            <a:r>
              <a:rPr lang="zh-CN" altLang="en-US" sz="2800" b="1" dirty="0" smtClean="0">
                <a:solidFill>
                  <a:schemeClr val="bg1"/>
                </a:solidFill>
              </a:rPr>
              <a:t> </a:t>
            </a:r>
            <a:r>
              <a:rPr lang="en-US" altLang="zh-CN" sz="2800" b="1" dirty="0" smtClean="0">
                <a:solidFill>
                  <a:schemeClr val="bg1"/>
                </a:solidFill>
              </a:rPr>
              <a:t>stabilization on l</a:t>
            </a:r>
            <a:r>
              <a:rPr lang="en-US" sz="2800" b="1" dirty="0" smtClean="0">
                <a:solidFill>
                  <a:schemeClr val="bg1"/>
                </a:solidFill>
              </a:rPr>
              <a:t>inear growth rate for both </a:t>
            </a:r>
            <a:r>
              <a:rPr lang="en-US" sz="2800" b="1" dirty="0" err="1" smtClean="0">
                <a:solidFill>
                  <a:schemeClr val="bg1"/>
                </a:solidFill>
              </a:rPr>
              <a:t>radially</a:t>
            </a:r>
            <a:r>
              <a:rPr lang="en-US" sz="2800" b="1" dirty="0" smtClean="0">
                <a:solidFill>
                  <a:schemeClr val="bg1"/>
                </a:solidFill>
              </a:rPr>
              <a:t> varying n</a:t>
            </a:r>
            <a:r>
              <a:rPr lang="en-US" sz="2800" b="1" baseline="-25000" dirty="0" smtClean="0">
                <a:solidFill>
                  <a:schemeClr val="bg1"/>
                </a:solidFill>
              </a:rPr>
              <a:t>0</a:t>
            </a:r>
            <a:r>
              <a:rPr lang="en-US" sz="2800" b="1" dirty="0" smtClean="0">
                <a:solidFill>
                  <a:schemeClr val="bg1"/>
                </a:solidFill>
              </a:rPr>
              <a:t> and T</a:t>
            </a:r>
            <a:r>
              <a:rPr lang="en-US" sz="2800" b="1" baseline="-25000" dirty="0" smtClean="0">
                <a:solidFill>
                  <a:schemeClr val="bg1"/>
                </a:solidFill>
              </a:rPr>
              <a:t>0</a:t>
            </a:r>
            <a:endParaRPr lang="en-US" sz="2800" b="1" dirty="0">
              <a:solidFill>
                <a:schemeClr val="bg1"/>
              </a:solidFill>
            </a:endParaRPr>
          </a:p>
        </p:txBody>
      </p:sp>
      <p:pic>
        <p:nvPicPr>
          <p:cNvPr id="6146" name="Picture 2"/>
          <p:cNvPicPr>
            <a:picLocks noChangeAspect="1" noChangeArrowheads="1"/>
          </p:cNvPicPr>
          <p:nvPr/>
        </p:nvPicPr>
        <p:blipFill>
          <a:blip r:embed="rId4" cstate="print"/>
          <a:srcRect/>
          <a:stretch>
            <a:fillRect/>
          </a:stretch>
        </p:blipFill>
        <p:spPr bwMode="auto">
          <a:xfrm>
            <a:off x="304800" y="1524000"/>
            <a:ext cx="4318747" cy="3581400"/>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4648200" y="1600200"/>
            <a:ext cx="4284617" cy="3505200"/>
          </a:xfrm>
          <a:prstGeom prst="rect">
            <a:avLst/>
          </a:prstGeom>
          <a:noFill/>
          <a:ln w="9525">
            <a:noFill/>
            <a:miter lim="800000"/>
            <a:headEnd/>
            <a:tailEnd/>
          </a:ln>
        </p:spPr>
      </p:pic>
      <p:sp>
        <p:nvSpPr>
          <p:cNvPr id="11" name="TextBox 10"/>
          <p:cNvSpPr txBox="1"/>
          <p:nvPr/>
        </p:nvSpPr>
        <p:spPr>
          <a:xfrm>
            <a:off x="533400" y="5105400"/>
            <a:ext cx="3886200" cy="646331"/>
          </a:xfrm>
          <a:prstGeom prst="rect">
            <a:avLst/>
          </a:prstGeom>
          <a:noFill/>
        </p:spPr>
        <p:txBody>
          <a:bodyPr wrap="square" rtlCol="0">
            <a:spAutoFit/>
          </a:bodyPr>
          <a:lstStyle/>
          <a:p>
            <a:r>
              <a:rPr lang="en-US" dirty="0" smtClean="0"/>
              <a:t>The equilibrium density profiles for the cases in Table 1.</a:t>
            </a:r>
            <a:endParaRPr lang="en-US" dirty="0"/>
          </a:p>
        </p:txBody>
      </p:sp>
      <p:sp>
        <p:nvSpPr>
          <p:cNvPr id="12" name="TextBox 11"/>
          <p:cNvSpPr txBox="1"/>
          <p:nvPr/>
        </p:nvSpPr>
        <p:spPr>
          <a:xfrm>
            <a:off x="5105400" y="5103674"/>
            <a:ext cx="3581400" cy="1754326"/>
          </a:xfrm>
          <a:prstGeom prst="rect">
            <a:avLst/>
          </a:prstGeom>
          <a:noFill/>
        </p:spPr>
        <p:txBody>
          <a:bodyPr wrap="square" rtlCol="0">
            <a:spAutoFit/>
          </a:bodyPr>
          <a:lstStyle/>
          <a:p>
            <a:r>
              <a:rPr lang="en-US" dirty="0" smtClean="0"/>
              <a:t>The linear growth rate for the cases in table 1. For Ideal MHD model, the linear growth rate of case 0’ is larger than case 0 by 6.2%. With diamagnetic effects, the percentage goes to 31.4% for n=15</a:t>
            </a:r>
            <a:endParaRPr lang="en-US" dirty="0"/>
          </a:p>
        </p:txBody>
      </p:sp>
      <p:sp>
        <p:nvSpPr>
          <p:cNvPr id="13" name="Slide Number Placeholder 12"/>
          <p:cNvSpPr>
            <a:spLocks noGrp="1"/>
          </p:cNvSpPr>
          <p:nvPr>
            <p:ph type="sldNum" sz="quarter" idx="12"/>
          </p:nvPr>
        </p:nvSpPr>
        <p:spPr>
          <a:xfrm>
            <a:off x="7010400" y="6492875"/>
            <a:ext cx="2133600" cy="365125"/>
          </a:xfrm>
        </p:spPr>
        <p:txBody>
          <a:bodyPr/>
          <a:lstStyle/>
          <a:p>
            <a:fld id="{B6F15528-21DE-4FAA-801E-634DDDAF4B2B}"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533400" y="228600"/>
            <a:ext cx="8229600" cy="523220"/>
          </a:xfrm>
          <a:prstGeom prst="rect">
            <a:avLst/>
          </a:prstGeom>
          <a:noFill/>
        </p:spPr>
        <p:txBody>
          <a:bodyPr wrap="square" rtlCol="0">
            <a:spAutoFit/>
          </a:bodyPr>
          <a:lstStyle/>
          <a:p>
            <a:pPr algn="ctr"/>
            <a:r>
              <a:rPr lang="en-US" sz="2800" b="1" dirty="0" smtClean="0">
                <a:solidFill>
                  <a:schemeClr val="bg1"/>
                </a:solidFill>
              </a:rPr>
              <a:t>The cross term in </a:t>
            </a:r>
            <a:r>
              <a:rPr lang="en-US" sz="2800" b="1" dirty="0" err="1" smtClean="0">
                <a:solidFill>
                  <a:schemeClr val="bg1"/>
                </a:solidFill>
              </a:rPr>
              <a:t>vorticity</a:t>
            </a:r>
            <a:r>
              <a:rPr lang="en-US" sz="2800" b="1" dirty="0" smtClean="0">
                <a:solidFill>
                  <a:schemeClr val="bg1"/>
                </a:solidFill>
              </a:rPr>
              <a:t> can enlarge growth rate </a:t>
            </a:r>
            <a:endParaRPr lang="en-US" sz="2800" b="1" dirty="0">
              <a:solidFill>
                <a:schemeClr val="bg1"/>
              </a:solidFill>
            </a:endParaRPr>
          </a:p>
        </p:txBody>
      </p:sp>
      <p:pic>
        <p:nvPicPr>
          <p:cNvPr id="8194" name="Picture 2"/>
          <p:cNvPicPr>
            <a:picLocks noChangeAspect="1" noChangeArrowheads="1"/>
          </p:cNvPicPr>
          <p:nvPr/>
        </p:nvPicPr>
        <p:blipFill>
          <a:blip r:embed="rId4" cstate="print"/>
          <a:srcRect/>
          <a:stretch>
            <a:fillRect/>
          </a:stretch>
        </p:blipFill>
        <p:spPr bwMode="auto">
          <a:xfrm>
            <a:off x="5181600" y="4800600"/>
            <a:ext cx="3962400" cy="1729809"/>
          </a:xfrm>
          <a:prstGeom prst="rect">
            <a:avLst/>
          </a:prstGeom>
          <a:noFill/>
          <a:ln w="9525">
            <a:noFill/>
            <a:miter lim="800000"/>
            <a:headEnd/>
            <a:tailEnd/>
          </a:ln>
        </p:spPr>
      </p:pic>
      <p:grpSp>
        <p:nvGrpSpPr>
          <p:cNvPr id="20" name="Group 19"/>
          <p:cNvGrpSpPr/>
          <p:nvPr/>
        </p:nvGrpSpPr>
        <p:grpSpPr>
          <a:xfrm>
            <a:off x="152400" y="1143000"/>
            <a:ext cx="7543800" cy="3139321"/>
            <a:chOff x="152400" y="1143000"/>
            <a:chExt cx="8839200" cy="3139321"/>
          </a:xfrm>
        </p:grpSpPr>
        <p:grpSp>
          <p:nvGrpSpPr>
            <p:cNvPr id="19" name="Group 18"/>
            <p:cNvGrpSpPr/>
            <p:nvPr/>
          </p:nvGrpSpPr>
          <p:grpSpPr>
            <a:xfrm>
              <a:off x="152400" y="1143000"/>
              <a:ext cx="8839200" cy="3139321"/>
              <a:chOff x="152400" y="1143000"/>
              <a:chExt cx="8839200" cy="3139321"/>
            </a:xfrm>
          </p:grpSpPr>
          <p:sp>
            <p:nvSpPr>
              <p:cNvPr id="8" name="TextBox 7"/>
              <p:cNvSpPr txBox="1"/>
              <p:nvPr/>
            </p:nvSpPr>
            <p:spPr>
              <a:xfrm>
                <a:off x="152400" y="1143000"/>
                <a:ext cx="8839200" cy="3139321"/>
              </a:xfrm>
              <a:prstGeom prst="rect">
                <a:avLst/>
              </a:prstGeom>
              <a:noFill/>
            </p:spPr>
            <p:txBody>
              <a:bodyPr wrap="square" rtlCol="0">
                <a:spAutoFit/>
              </a:bodyPr>
              <a:lstStyle/>
              <a:p>
                <a:r>
                  <a:rPr lang="en-US" dirty="0" smtClean="0"/>
                  <a:t>For spatial constant T</a:t>
                </a:r>
                <a:r>
                  <a:rPr lang="en-US" baseline="-25000" dirty="0" smtClean="0"/>
                  <a:t>0</a:t>
                </a:r>
                <a:r>
                  <a:rPr lang="en-US" dirty="0" smtClean="0"/>
                  <a:t>, the Fourier analysis will give the angular frequency as:</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Then the linear growth rate is easily obtained as:</a:t>
                </a:r>
              </a:p>
              <a:p>
                <a:endParaRPr lang="en-US" dirty="0" smtClean="0"/>
              </a:p>
              <a:p>
                <a:endParaRPr lang="en-US" dirty="0" smtClean="0"/>
              </a:p>
              <a:p>
                <a:r>
                  <a:rPr lang="en-US" dirty="0" smtClean="0"/>
                  <a:t>This equation shows the qualitatively same results as our simulations</a:t>
                </a:r>
                <a:endParaRPr lang="en-US" dirty="0"/>
              </a:p>
            </p:txBody>
          </p:sp>
          <p:grpSp>
            <p:nvGrpSpPr>
              <p:cNvPr id="13" name="Group 12"/>
              <p:cNvGrpSpPr/>
              <p:nvPr/>
            </p:nvGrpSpPr>
            <p:grpSpPr>
              <a:xfrm>
                <a:off x="1219200" y="1524000"/>
                <a:ext cx="4343399" cy="1524000"/>
                <a:chOff x="1905000" y="1676400"/>
                <a:chExt cx="5495925" cy="2390775"/>
              </a:xfrm>
            </p:grpSpPr>
            <p:pic>
              <p:nvPicPr>
                <p:cNvPr id="8196" name="Picture 4"/>
                <p:cNvPicPr>
                  <a:picLocks noChangeAspect="1" noChangeArrowheads="1"/>
                </p:cNvPicPr>
                <p:nvPr/>
              </p:nvPicPr>
              <p:blipFill>
                <a:blip r:embed="rId5" cstate="print"/>
                <a:srcRect/>
                <a:stretch>
                  <a:fillRect/>
                </a:stretch>
              </p:blipFill>
              <p:spPr bwMode="auto">
                <a:xfrm>
                  <a:off x="1905000" y="1676400"/>
                  <a:ext cx="4752975" cy="762000"/>
                </a:xfrm>
                <a:prstGeom prst="rect">
                  <a:avLst/>
                </a:prstGeom>
                <a:noFill/>
                <a:ln w="9525">
                  <a:noFill/>
                  <a:miter lim="800000"/>
                  <a:headEnd/>
                  <a:tailEnd/>
                </a:ln>
              </p:spPr>
            </p:pic>
            <p:pic>
              <p:nvPicPr>
                <p:cNvPr id="8197" name="Picture 5"/>
                <p:cNvPicPr>
                  <a:picLocks noChangeAspect="1" noChangeArrowheads="1"/>
                </p:cNvPicPr>
                <p:nvPr/>
              </p:nvPicPr>
              <p:blipFill>
                <a:blip r:embed="rId6" cstate="print"/>
                <a:srcRect/>
                <a:stretch>
                  <a:fillRect/>
                </a:stretch>
              </p:blipFill>
              <p:spPr bwMode="auto">
                <a:xfrm>
                  <a:off x="2362200" y="2362200"/>
                  <a:ext cx="5038725" cy="1704975"/>
                </a:xfrm>
                <a:prstGeom prst="rect">
                  <a:avLst/>
                </a:prstGeom>
                <a:noFill/>
                <a:ln w="9525">
                  <a:noFill/>
                  <a:miter lim="800000"/>
                  <a:headEnd/>
                  <a:tailEnd/>
                </a:ln>
              </p:spPr>
            </p:pic>
          </p:grpSp>
        </p:grpSp>
        <p:pic>
          <p:nvPicPr>
            <p:cNvPr id="8198" name="Picture 6"/>
            <p:cNvPicPr>
              <a:picLocks noChangeAspect="1" noChangeArrowheads="1"/>
            </p:cNvPicPr>
            <p:nvPr/>
          </p:nvPicPr>
          <p:blipFill>
            <a:blip r:embed="rId7" cstate="print"/>
            <a:srcRect/>
            <a:stretch>
              <a:fillRect/>
            </a:stretch>
          </p:blipFill>
          <p:spPr bwMode="auto">
            <a:xfrm>
              <a:off x="2133600" y="3429000"/>
              <a:ext cx="2743199" cy="563217"/>
            </a:xfrm>
            <a:prstGeom prst="rect">
              <a:avLst/>
            </a:prstGeom>
            <a:noFill/>
            <a:ln w="9525">
              <a:noFill/>
              <a:miter lim="800000"/>
              <a:headEnd/>
              <a:tailEnd/>
            </a:ln>
          </p:spPr>
        </p:pic>
      </p:grpSp>
      <p:sp>
        <p:nvSpPr>
          <p:cNvPr id="15" name="TextBox 14"/>
          <p:cNvSpPr txBox="1"/>
          <p:nvPr/>
        </p:nvSpPr>
        <p:spPr>
          <a:xfrm>
            <a:off x="2133600" y="4953000"/>
            <a:ext cx="2971800" cy="1477328"/>
          </a:xfrm>
          <a:prstGeom prst="rect">
            <a:avLst/>
          </a:prstGeom>
          <a:noFill/>
        </p:spPr>
        <p:txBody>
          <a:bodyPr wrap="square" rtlCol="0">
            <a:spAutoFit/>
          </a:bodyPr>
          <a:lstStyle/>
          <a:p>
            <a:pPr>
              <a:buFont typeface="Wingdings" pitchFamily="2" charset="2"/>
              <a:buChar char="Ø"/>
            </a:pPr>
            <a:r>
              <a:rPr lang="en-US" dirty="0" smtClean="0"/>
              <a:t>The similar results have been observed using MINERVA code*. (a) is for spatial constant n</a:t>
            </a:r>
            <a:r>
              <a:rPr lang="en-US" baseline="-25000" dirty="0" smtClean="0"/>
              <a:t>0</a:t>
            </a:r>
            <a:r>
              <a:rPr lang="en-US" dirty="0" smtClean="0"/>
              <a:t> and (b) for a </a:t>
            </a:r>
            <a:r>
              <a:rPr lang="en-US" dirty="0" err="1" smtClean="0"/>
              <a:t>radially</a:t>
            </a:r>
            <a:r>
              <a:rPr lang="en-US" dirty="0" smtClean="0"/>
              <a:t> varying n</a:t>
            </a:r>
            <a:r>
              <a:rPr lang="en-US" baseline="-25000" dirty="0" smtClean="0"/>
              <a:t>0</a:t>
            </a:r>
            <a:r>
              <a:rPr lang="en-US" dirty="0" smtClean="0"/>
              <a:t>. </a:t>
            </a:r>
            <a:endParaRPr lang="en-US" dirty="0"/>
          </a:p>
        </p:txBody>
      </p:sp>
      <p:sp>
        <p:nvSpPr>
          <p:cNvPr id="16" name="Slide Number Placeholder 15"/>
          <p:cNvSpPr>
            <a:spLocks noGrp="1"/>
          </p:cNvSpPr>
          <p:nvPr>
            <p:ph type="sldNum" sz="quarter" idx="12"/>
          </p:nvPr>
        </p:nvSpPr>
        <p:spPr>
          <a:xfrm>
            <a:off x="7010400" y="6492875"/>
            <a:ext cx="2133600" cy="365125"/>
          </a:xfrm>
        </p:spPr>
        <p:txBody>
          <a:bodyPr/>
          <a:lstStyle/>
          <a:p>
            <a:fld id="{B6F15528-21DE-4FAA-801E-634DDDAF4B2B}" type="slidenum">
              <a:rPr lang="en-US" smtClean="0"/>
              <a:pPr/>
              <a:t>18</a:t>
            </a:fld>
            <a:endParaRPr lang="en-US" dirty="0"/>
          </a:p>
        </p:txBody>
      </p:sp>
      <p:grpSp>
        <p:nvGrpSpPr>
          <p:cNvPr id="25" name="Group 24"/>
          <p:cNvGrpSpPr/>
          <p:nvPr/>
        </p:nvGrpSpPr>
        <p:grpSpPr>
          <a:xfrm>
            <a:off x="5181600" y="2209800"/>
            <a:ext cx="3962400" cy="1355618"/>
            <a:chOff x="5181600" y="1905000"/>
            <a:chExt cx="3962400" cy="1355618"/>
          </a:xfrm>
        </p:grpSpPr>
        <p:pic>
          <p:nvPicPr>
            <p:cNvPr id="16385" name="Picture 1"/>
            <p:cNvPicPr>
              <a:picLocks noChangeAspect="1" noChangeArrowheads="1"/>
            </p:cNvPicPr>
            <p:nvPr/>
          </p:nvPicPr>
          <p:blipFill>
            <a:blip r:embed="rId8" cstate="print"/>
            <a:srcRect/>
            <a:stretch>
              <a:fillRect/>
            </a:stretch>
          </p:blipFill>
          <p:spPr bwMode="auto">
            <a:xfrm>
              <a:off x="5181600" y="2667000"/>
              <a:ext cx="3962400" cy="593618"/>
            </a:xfrm>
            <a:prstGeom prst="rect">
              <a:avLst/>
            </a:prstGeom>
            <a:noFill/>
            <a:ln w="9525">
              <a:noFill/>
              <a:miter lim="800000"/>
              <a:headEnd/>
              <a:tailEnd/>
            </a:ln>
          </p:spPr>
        </p:pic>
        <p:sp>
          <p:nvSpPr>
            <p:cNvPr id="21" name="TextBox 20"/>
            <p:cNvSpPr txBox="1"/>
            <p:nvPr/>
          </p:nvSpPr>
          <p:spPr>
            <a:xfrm>
              <a:off x="6781800" y="1905000"/>
              <a:ext cx="1524000" cy="369332"/>
            </a:xfrm>
            <a:prstGeom prst="rect">
              <a:avLst/>
            </a:prstGeom>
            <a:noFill/>
          </p:spPr>
          <p:txBody>
            <a:bodyPr wrap="square" rtlCol="0">
              <a:spAutoFit/>
            </a:bodyPr>
            <a:lstStyle/>
            <a:p>
              <a:r>
                <a:rPr lang="en-US" dirty="0" smtClean="0">
                  <a:solidFill>
                    <a:schemeClr val="accent2"/>
                  </a:solidFill>
                </a:rPr>
                <a:t>Cross term</a:t>
              </a:r>
              <a:endParaRPr lang="en-US" dirty="0">
                <a:solidFill>
                  <a:schemeClr val="accent2"/>
                </a:solidFill>
              </a:endParaRPr>
            </a:p>
          </p:txBody>
        </p:sp>
        <p:cxnSp>
          <p:nvCxnSpPr>
            <p:cNvPr id="23" name="Straight Arrow Connector 22"/>
            <p:cNvCxnSpPr/>
            <p:nvPr/>
          </p:nvCxnSpPr>
          <p:spPr>
            <a:xfrm>
              <a:off x="7391400" y="2286000"/>
              <a:ext cx="0" cy="3810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Rectangle 23"/>
            <p:cNvSpPr/>
            <p:nvPr/>
          </p:nvSpPr>
          <p:spPr>
            <a:xfrm>
              <a:off x="6705600" y="1905000"/>
              <a:ext cx="1295400" cy="381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27" name="TextBox 26"/>
          <p:cNvSpPr txBox="1"/>
          <p:nvPr/>
        </p:nvSpPr>
        <p:spPr>
          <a:xfrm>
            <a:off x="0" y="6581001"/>
            <a:ext cx="5181600" cy="276999"/>
          </a:xfrm>
          <a:prstGeom prst="rect">
            <a:avLst/>
          </a:prstGeom>
          <a:noFill/>
        </p:spPr>
        <p:txBody>
          <a:bodyPr wrap="square" rtlCol="0">
            <a:spAutoFit/>
          </a:bodyPr>
          <a:lstStyle/>
          <a:p>
            <a:r>
              <a:rPr lang="en-US" sz="1200" dirty="0" smtClean="0"/>
              <a:t>N. </a:t>
            </a:r>
            <a:r>
              <a:rPr lang="en-US" sz="1200" dirty="0" err="1" smtClean="0"/>
              <a:t>Aiba</a:t>
            </a:r>
            <a:r>
              <a:rPr lang="en-US" sz="1200" dirty="0" smtClean="0"/>
              <a:t>, M. Furukawa, M. </a:t>
            </a:r>
            <a:r>
              <a:rPr lang="en-US" sz="1200" dirty="0" err="1" smtClean="0"/>
              <a:t>Hirota</a:t>
            </a:r>
            <a:r>
              <a:rPr lang="en-US" sz="1200" dirty="0" smtClean="0"/>
              <a:t> &amp; S. </a:t>
            </a:r>
            <a:r>
              <a:rPr lang="en-US" sz="1200" dirty="0" err="1" smtClean="0"/>
              <a:t>Tokuda</a:t>
            </a:r>
            <a:r>
              <a:rPr lang="en-US" sz="1200" dirty="0" smtClean="0"/>
              <a:t>, </a:t>
            </a:r>
            <a:r>
              <a:rPr lang="it-IT" sz="1200" i="1" dirty="0" smtClean="0"/>
              <a:t>Nucl. Fusion </a:t>
            </a:r>
            <a:r>
              <a:rPr lang="it-IT" sz="1200" dirty="0" smtClean="0"/>
              <a:t>50 045002 (2010) .</a:t>
            </a:r>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1143000"/>
            <a:ext cx="8839200" cy="5693866"/>
          </a:xfrm>
          <a:prstGeom prst="rect">
            <a:avLst/>
          </a:prstGeom>
          <a:noFill/>
        </p:spPr>
        <p:txBody>
          <a:bodyPr wrap="square" rtlCol="0">
            <a:spAutoFit/>
          </a:bodyPr>
          <a:lstStyle/>
          <a:p>
            <a:r>
              <a:rPr lang="en-US" sz="1400" dirty="0" smtClean="0"/>
              <a:t>Comparison of the radial pressure profiles on the outer mid-plane for the different cases for n=15.</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pPr>
              <a:buFont typeface="Wingdings" pitchFamily="2" charset="2"/>
              <a:buChar char="Ø"/>
            </a:pPr>
            <a:r>
              <a:rPr lang="en-US" sz="1400" dirty="0" smtClean="0"/>
              <a:t>Case 1, 2 and 3 use Neumann boundary in the core region and 1’, 2’ and 3’ apply </a:t>
            </a:r>
            <a:r>
              <a:rPr lang="en-US" sz="1400" dirty="0" err="1" smtClean="0"/>
              <a:t>Dirichlet</a:t>
            </a:r>
            <a:r>
              <a:rPr lang="en-US" sz="1400" dirty="0" smtClean="0"/>
              <a:t> boundary condition. </a:t>
            </a:r>
          </a:p>
          <a:p>
            <a:pPr>
              <a:buFont typeface="Wingdings" pitchFamily="2" charset="2"/>
              <a:buChar char="Ø"/>
            </a:pPr>
            <a:endParaRPr lang="en-US" sz="1400" dirty="0" smtClean="0"/>
          </a:p>
          <a:p>
            <a:pPr>
              <a:buFont typeface="Wingdings" pitchFamily="2" charset="2"/>
              <a:buChar char="Ø"/>
            </a:pPr>
            <a:r>
              <a:rPr lang="en-US" sz="1400" dirty="0" smtClean="0"/>
              <a:t>At the early nonlinear phase after ELM crashes, T=95T</a:t>
            </a:r>
            <a:r>
              <a:rPr lang="en-US" sz="1400" baseline="-25000" dirty="0" smtClean="0"/>
              <a:t>A</a:t>
            </a:r>
            <a:r>
              <a:rPr lang="en-US" sz="1400" dirty="0" smtClean="0"/>
              <a:t>, the collapse keeps localized around the peak gradient region for all the cases.</a:t>
            </a:r>
          </a:p>
          <a:p>
            <a:pPr>
              <a:buFont typeface="Wingdings" pitchFamily="2" charset="2"/>
              <a:buChar char="Ø"/>
            </a:pPr>
            <a:endParaRPr lang="en-US" sz="1400" dirty="0" smtClean="0"/>
          </a:p>
          <a:p>
            <a:pPr>
              <a:buFont typeface="Wingdings" pitchFamily="2" charset="2"/>
              <a:buChar char="Ø"/>
            </a:pPr>
            <a:r>
              <a:rPr lang="en-US" sz="1400" dirty="0" smtClean="0"/>
              <a:t>At t=175T</a:t>
            </a:r>
            <a:r>
              <a:rPr lang="en-US" sz="1400" baseline="-25000" dirty="0" smtClean="0"/>
              <a:t>A</a:t>
            </a:r>
            <a:r>
              <a:rPr lang="en-US" sz="1400" dirty="0" smtClean="0"/>
              <a:t>, the perturbations go into the core boundary except the constant n</a:t>
            </a:r>
            <a:r>
              <a:rPr lang="en-US" sz="1400" baseline="-25000" dirty="0" smtClean="0"/>
              <a:t>0</a:t>
            </a:r>
            <a:r>
              <a:rPr lang="en-US" sz="1400" dirty="0" smtClean="0"/>
              <a:t> case. This is because the cross term in the </a:t>
            </a:r>
            <a:r>
              <a:rPr lang="en-US" sz="1400" dirty="0" err="1" smtClean="0"/>
              <a:t>vorticity</a:t>
            </a:r>
            <a:r>
              <a:rPr lang="en-US" sz="1400" dirty="0" smtClean="0"/>
              <a:t> equation provides an additional drive on the radial direction.</a:t>
            </a:r>
          </a:p>
        </p:txBody>
      </p:sp>
      <p:grpSp>
        <p:nvGrpSpPr>
          <p:cNvPr id="10" name="Group 9"/>
          <p:cNvGrpSpPr/>
          <p:nvPr/>
        </p:nvGrpSpPr>
        <p:grpSpPr>
          <a:xfrm>
            <a:off x="0" y="1371600"/>
            <a:ext cx="9144000" cy="3657600"/>
            <a:chOff x="0" y="1447800"/>
            <a:chExt cx="8991600" cy="3514725"/>
          </a:xfrm>
        </p:grpSpPr>
        <p:pic>
          <p:nvPicPr>
            <p:cNvPr id="9218" name="Picture 2"/>
            <p:cNvPicPr>
              <a:picLocks noChangeAspect="1" noChangeArrowheads="1"/>
            </p:cNvPicPr>
            <p:nvPr/>
          </p:nvPicPr>
          <p:blipFill>
            <a:blip r:embed="rId2" cstate="print"/>
            <a:srcRect/>
            <a:stretch>
              <a:fillRect/>
            </a:stretch>
          </p:blipFill>
          <p:spPr bwMode="auto">
            <a:xfrm>
              <a:off x="0" y="1447800"/>
              <a:ext cx="4665453" cy="3514725"/>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495800" y="1447800"/>
              <a:ext cx="4495800" cy="3470882"/>
            </a:xfrm>
            <a:prstGeom prst="rect">
              <a:avLst/>
            </a:prstGeom>
            <a:noFill/>
            <a:ln w="9525">
              <a:noFill/>
              <a:miter lim="800000"/>
              <a:headEnd/>
              <a:tailEnd/>
            </a:ln>
          </p:spPr>
        </p:pic>
      </p:grpSp>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4"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5"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304800" y="228600"/>
            <a:ext cx="8458200" cy="523220"/>
          </a:xfrm>
          <a:prstGeom prst="rect">
            <a:avLst/>
          </a:prstGeom>
          <a:noFill/>
        </p:spPr>
        <p:txBody>
          <a:bodyPr wrap="square" rtlCol="0">
            <a:spAutoFit/>
          </a:bodyPr>
          <a:lstStyle/>
          <a:p>
            <a:pPr algn="ctr"/>
            <a:r>
              <a:rPr lang="en-US" sz="2800" b="1" dirty="0" smtClean="0">
                <a:solidFill>
                  <a:schemeClr val="bg1"/>
                </a:solidFill>
              </a:rPr>
              <a:t>Radial pressure profile revolution during ELM crashes</a:t>
            </a:r>
            <a:endParaRPr lang="en-US" sz="2800" b="1" dirty="0">
              <a:solidFill>
                <a:schemeClr val="bg1"/>
              </a:solidFill>
            </a:endParaRPr>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Outline</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2</a:t>
            </a:fld>
            <a:endParaRPr lang="en-US" dirty="0"/>
          </a:p>
        </p:txBody>
      </p:sp>
      <p:sp>
        <p:nvSpPr>
          <p:cNvPr id="15" name="TextBox 14"/>
          <p:cNvSpPr txBox="1"/>
          <p:nvPr/>
        </p:nvSpPr>
        <p:spPr>
          <a:xfrm>
            <a:off x="304800" y="1447800"/>
            <a:ext cx="8686800" cy="4832092"/>
          </a:xfrm>
          <a:prstGeom prst="rect">
            <a:avLst/>
          </a:prstGeom>
          <a:noFill/>
        </p:spPr>
        <p:txBody>
          <a:bodyPr wrap="square" rtlCol="0">
            <a:spAutoFit/>
          </a:bodyPr>
          <a:lstStyle/>
          <a:p>
            <a:pPr marL="800100" lvl="1" indent="-342900">
              <a:buFont typeface="+mj-lt"/>
              <a:buAutoNum type="arabicPeriod"/>
            </a:pPr>
            <a:r>
              <a:rPr lang="en-US" sz="2800" dirty="0" smtClean="0"/>
              <a:t>Background</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4-field peeling-ballooning simulation with BOUT++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5-field simulation</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Linear simulation on EAST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Comparison of numerical schemes in BOUT++ </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Summary</a:t>
            </a: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1143000"/>
            <a:ext cx="8839200" cy="5632311"/>
          </a:xfrm>
          <a:prstGeom prst="rect">
            <a:avLst/>
          </a:prstGeom>
          <a:noFill/>
        </p:spPr>
        <p:txBody>
          <a:bodyPr wrap="square" rtlCol="0">
            <a:spAutoFit/>
          </a:bodyPr>
          <a:lstStyle/>
          <a:p>
            <a:r>
              <a:rPr lang="en-US" dirty="0" smtClean="0"/>
              <a:t>In order to describe the nonlinear effects, we define the ELM size as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This figure shows that the ELM size is larger for a </a:t>
            </a:r>
            <a:r>
              <a:rPr lang="en-US" dirty="0" err="1" smtClean="0"/>
              <a:t>radially</a:t>
            </a:r>
            <a:r>
              <a:rPr lang="en-US" dirty="0" smtClean="0"/>
              <a:t> varying n</a:t>
            </a:r>
            <a:r>
              <a:rPr lang="en-US" baseline="-25000" dirty="0" smtClean="0"/>
              <a:t>0</a:t>
            </a:r>
            <a:r>
              <a:rPr lang="en-US" dirty="0" smtClean="0"/>
              <a:t> than for the spatial constant density case. This  is related to the results on the previous page, which showed that the cross term in the </a:t>
            </a:r>
            <a:r>
              <a:rPr lang="en-US" dirty="0" err="1" smtClean="0"/>
              <a:t>vorticity</a:t>
            </a:r>
            <a:r>
              <a:rPr lang="en-US" dirty="0" smtClean="0"/>
              <a:t> equation provides an additional drive on the radial direction.</a:t>
            </a:r>
            <a:endParaRPr lang="en-US" dirty="0"/>
          </a:p>
        </p:txBody>
      </p:sp>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ELM size evolution after ELM crashes</a:t>
            </a:r>
            <a:endParaRPr lang="en-US" sz="3200" b="1" dirty="0">
              <a:solidFill>
                <a:schemeClr val="bg1"/>
              </a:solidFill>
            </a:endParaRPr>
          </a:p>
        </p:txBody>
      </p:sp>
      <p:pic>
        <p:nvPicPr>
          <p:cNvPr id="10243" name="Picture 3"/>
          <p:cNvPicPr>
            <a:picLocks noChangeAspect="1" noChangeArrowheads="1"/>
          </p:cNvPicPr>
          <p:nvPr/>
        </p:nvPicPr>
        <p:blipFill>
          <a:blip r:embed="rId4" cstate="print"/>
          <a:srcRect/>
          <a:stretch>
            <a:fillRect/>
          </a:stretch>
        </p:blipFill>
        <p:spPr bwMode="auto">
          <a:xfrm>
            <a:off x="2514601" y="1600200"/>
            <a:ext cx="3581400" cy="649375"/>
          </a:xfrm>
          <a:prstGeom prst="rect">
            <a:avLst/>
          </a:prstGeom>
          <a:noFill/>
          <a:ln w="9525">
            <a:noFill/>
            <a:miter lim="800000"/>
            <a:headEnd/>
            <a:tailEnd/>
          </a:ln>
        </p:spPr>
      </p:pic>
      <p:sp>
        <p:nvSpPr>
          <p:cNvPr id="10" name="Slide Number Placeholder 9"/>
          <p:cNvSpPr>
            <a:spLocks noGrp="1"/>
          </p:cNvSpPr>
          <p:nvPr>
            <p:ph type="sldNum" sz="quarter" idx="12"/>
          </p:nvPr>
        </p:nvSpPr>
        <p:spPr>
          <a:xfrm>
            <a:off x="7010400" y="6492875"/>
            <a:ext cx="2133600" cy="365125"/>
          </a:xfrm>
        </p:spPr>
        <p:txBody>
          <a:bodyPr/>
          <a:lstStyle/>
          <a:p>
            <a:fld id="{B6F15528-21DE-4FAA-801E-634DDDAF4B2B}" type="slidenum">
              <a:rPr lang="en-US" smtClean="0"/>
              <a:pPr/>
              <a:t>20</a:t>
            </a:fld>
            <a:endParaRPr lang="en-US"/>
          </a:p>
        </p:txBody>
      </p:sp>
      <p:pic>
        <p:nvPicPr>
          <p:cNvPr id="41985" name="Picture 1"/>
          <p:cNvPicPr>
            <a:picLocks noChangeAspect="1" noChangeArrowheads="1"/>
          </p:cNvPicPr>
          <p:nvPr/>
        </p:nvPicPr>
        <p:blipFill>
          <a:blip r:embed="rId5" cstate="print"/>
          <a:srcRect/>
          <a:stretch>
            <a:fillRect/>
          </a:stretch>
        </p:blipFill>
        <p:spPr bwMode="auto">
          <a:xfrm>
            <a:off x="1981200" y="2438400"/>
            <a:ext cx="512445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ase0.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6" cstate="print"/>
          <a:stretch>
            <a:fillRect/>
          </a:stretch>
        </p:blipFill>
        <p:spPr>
          <a:xfrm>
            <a:off x="0" y="1752600"/>
            <a:ext cx="4800600" cy="3429000"/>
          </a:xfrm>
          <a:prstGeom prst="rect">
            <a:avLst/>
          </a:prstGeom>
        </p:spPr>
      </p:pic>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7"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8"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609600" y="228600"/>
            <a:ext cx="8001000" cy="538609"/>
          </a:xfrm>
          <a:prstGeom prst="rect">
            <a:avLst/>
          </a:prstGeom>
          <a:noFill/>
        </p:spPr>
        <p:txBody>
          <a:bodyPr wrap="square" rtlCol="0">
            <a:spAutoFit/>
          </a:bodyPr>
          <a:lstStyle/>
          <a:p>
            <a:pPr algn="ctr"/>
            <a:r>
              <a:rPr lang="en-US" sz="2900" b="1" dirty="0" smtClean="0">
                <a:solidFill>
                  <a:schemeClr val="bg1"/>
                </a:solidFill>
              </a:rPr>
              <a:t>The </a:t>
            </a:r>
            <a:r>
              <a:rPr lang="en-US" sz="2900" b="1" dirty="0" err="1" smtClean="0">
                <a:solidFill>
                  <a:schemeClr val="bg1"/>
                </a:solidFill>
              </a:rPr>
              <a:t>poloidal</a:t>
            </a:r>
            <a:r>
              <a:rPr lang="en-US" sz="2900" b="1" dirty="0" smtClean="0">
                <a:solidFill>
                  <a:schemeClr val="bg1"/>
                </a:solidFill>
              </a:rPr>
              <a:t> distribution of density perturbation</a:t>
            </a:r>
            <a:endParaRPr lang="en-US" sz="2900" b="1" dirty="0">
              <a:solidFill>
                <a:schemeClr val="bg1"/>
              </a:solidFill>
            </a:endParaRPr>
          </a:p>
        </p:txBody>
      </p:sp>
      <p:sp>
        <p:nvSpPr>
          <p:cNvPr id="8" name="TextBox 7"/>
          <p:cNvSpPr txBox="1"/>
          <p:nvPr/>
        </p:nvSpPr>
        <p:spPr>
          <a:xfrm>
            <a:off x="381000" y="1371600"/>
            <a:ext cx="3276600" cy="369332"/>
          </a:xfrm>
          <a:prstGeom prst="rect">
            <a:avLst/>
          </a:prstGeom>
          <a:noFill/>
          <a:ln>
            <a:solidFill>
              <a:schemeClr val="tx1"/>
            </a:solidFill>
          </a:ln>
        </p:spPr>
        <p:txBody>
          <a:bodyPr wrap="square" rtlCol="0">
            <a:spAutoFit/>
          </a:bodyPr>
          <a:lstStyle/>
          <a:p>
            <a:r>
              <a:rPr lang="en-US" dirty="0" smtClean="0"/>
              <a:t>Case 0, without density gradient.</a:t>
            </a:r>
            <a:endParaRPr lang="en-US" dirty="0"/>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21</a:t>
            </a:fld>
            <a:endParaRPr lang="en-US" dirty="0"/>
          </a:p>
        </p:txBody>
      </p:sp>
      <p:pic>
        <p:nvPicPr>
          <p:cNvPr id="16" name="case2-n.avi">
            <a:hlinkClick r:id="" action="ppaction://media"/>
          </p:cNvPr>
          <p:cNvPicPr>
            <a:picLocks noRot="1" noChangeAspect="1"/>
          </p:cNvPicPr>
          <p:nvPr>
            <a:videoFile r:link="rId4"/>
            <p:extLst>
              <p:ext uri="{DAA4B4D4-6D71-4841-9C94-3DE7FCFB9230}">
                <p14:media xmlns:p14="http://schemas.microsoft.com/office/powerpoint/2010/main" r:link="rId3"/>
              </p:ext>
            </p:extLst>
          </p:nvPr>
        </p:nvPicPr>
        <p:blipFill>
          <a:blip r:embed="rId9" cstate="print"/>
          <a:stretch>
            <a:fillRect/>
          </a:stretch>
        </p:blipFill>
        <p:spPr>
          <a:xfrm>
            <a:off x="4343400" y="1752600"/>
            <a:ext cx="4800600" cy="3429000"/>
          </a:xfrm>
          <a:prstGeom prst="rect">
            <a:avLst/>
          </a:prstGeom>
        </p:spPr>
      </p:pic>
      <p:sp>
        <p:nvSpPr>
          <p:cNvPr id="19" name="TextBox 18"/>
          <p:cNvSpPr txBox="1"/>
          <p:nvPr/>
        </p:nvSpPr>
        <p:spPr>
          <a:xfrm>
            <a:off x="4800600" y="5181600"/>
            <a:ext cx="3276600" cy="369332"/>
          </a:xfrm>
          <a:prstGeom prst="rect">
            <a:avLst/>
          </a:prstGeom>
          <a:noFill/>
          <a:ln>
            <a:solidFill>
              <a:schemeClr val="tx1"/>
            </a:solidFill>
          </a:ln>
        </p:spPr>
        <p:txBody>
          <a:bodyPr wrap="square" rtlCol="0">
            <a:spAutoFit/>
          </a:bodyPr>
          <a:lstStyle/>
          <a:p>
            <a:r>
              <a:rPr lang="en-US" dirty="0" smtClean="0"/>
              <a:t>Case 2, with density gradient.</a:t>
            </a:r>
            <a:endParaRPr lang="en-US" dirty="0"/>
          </a:p>
        </p:txBody>
      </p:sp>
      <p:sp>
        <p:nvSpPr>
          <p:cNvPr id="12" name="TextBox 11"/>
          <p:cNvSpPr txBox="1"/>
          <p:nvPr/>
        </p:nvSpPr>
        <p:spPr>
          <a:xfrm>
            <a:off x="685800" y="5943600"/>
            <a:ext cx="7696200" cy="646331"/>
          </a:xfrm>
          <a:prstGeom prst="rect">
            <a:avLst/>
          </a:prstGeom>
          <a:noFill/>
        </p:spPr>
        <p:txBody>
          <a:bodyPr wrap="square" rtlCol="0">
            <a:spAutoFit/>
          </a:bodyPr>
          <a:lstStyle/>
          <a:p>
            <a:pPr>
              <a:buFont typeface="Wingdings" pitchFamily="2" charset="2"/>
              <a:buChar char="Ø"/>
            </a:pPr>
            <a:r>
              <a:rPr lang="en-US" dirty="0" smtClean="0"/>
              <a:t>With density gradient, the rotating direction will be different in linear phase. </a:t>
            </a:r>
          </a:p>
          <a:p>
            <a:pPr>
              <a:buFont typeface="Wingdings" pitchFamily="2" charset="2"/>
              <a:buChar char="Ø"/>
            </a:pPr>
            <a:r>
              <a:rPr lang="en-US" dirty="0" smtClean="0"/>
              <a:t>In nonlinear phase the perturbation will go into the core region.</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remove" display="0">
                  <p:stCondLst>
                    <p:cond delay="indefinite"/>
                  </p:stCondLst>
                  <p:endCondLst>
                    <p:cond evt="onNext" delay="0">
                      <p:tgtEl>
                        <p:sldTgt/>
                      </p:tgtEl>
                    </p:cond>
                    <p:cond evt="onPrev" delay="0">
                      <p:tgtEl>
                        <p:sldTgt/>
                      </p:tgtEl>
                    </p:cond>
                  </p:endCondLst>
                </p:cTn>
                <p:tgtEl>
                  <p:spTgt spid="16"/>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video>
              <p:cMediaNode>
                <p:cTn id="13" fill="remove" display="0">
                  <p:stCondLst>
                    <p:cond delay="indefinite"/>
                  </p:stCondLst>
                  <p:endCondLst>
                    <p:cond evt="onNext" delay="0">
                      <p:tgtEl>
                        <p:sldTgt/>
                      </p:tgtEl>
                    </p:cond>
                    <p:cond evt="onPrev" delay="0">
                      <p:tgtEl>
                        <p:sldTgt/>
                      </p:tgtEl>
                    </p:cond>
                  </p:endCondLst>
                </p:cTn>
                <p:tgtEl>
                  <p:spTgt spid="1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Outline</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22</a:t>
            </a:fld>
            <a:endParaRPr lang="en-US" dirty="0"/>
          </a:p>
        </p:txBody>
      </p:sp>
      <p:sp>
        <p:nvSpPr>
          <p:cNvPr id="19" name="TextBox 18"/>
          <p:cNvSpPr txBox="1"/>
          <p:nvPr/>
        </p:nvSpPr>
        <p:spPr>
          <a:xfrm>
            <a:off x="8077200" y="6324600"/>
            <a:ext cx="228600" cy="369332"/>
          </a:xfrm>
          <a:prstGeom prst="rect">
            <a:avLst/>
          </a:prstGeom>
          <a:noFill/>
        </p:spPr>
        <p:txBody>
          <a:bodyPr wrap="square" rtlCol="0">
            <a:spAutoFit/>
          </a:bodyPr>
          <a:lstStyle/>
          <a:p>
            <a:r>
              <a:rPr lang="en-US" dirty="0" smtClean="0"/>
              <a:t>*</a:t>
            </a:r>
            <a:endParaRPr lang="en-US" dirty="0"/>
          </a:p>
        </p:txBody>
      </p:sp>
      <p:sp>
        <p:nvSpPr>
          <p:cNvPr id="15" name="TextBox 14"/>
          <p:cNvSpPr txBox="1"/>
          <p:nvPr/>
        </p:nvSpPr>
        <p:spPr>
          <a:xfrm>
            <a:off x="304800" y="1447800"/>
            <a:ext cx="8686800" cy="4832092"/>
          </a:xfrm>
          <a:prstGeom prst="rect">
            <a:avLst/>
          </a:prstGeom>
          <a:noFill/>
        </p:spPr>
        <p:txBody>
          <a:bodyPr wrap="square" rtlCol="0">
            <a:spAutoFit/>
          </a:bodyPr>
          <a:lstStyle/>
          <a:p>
            <a:pPr marL="800100" lvl="1" indent="-342900">
              <a:buFont typeface="+mj-lt"/>
              <a:buAutoNum type="arabicPeriod"/>
            </a:pPr>
            <a:r>
              <a:rPr lang="en-US" sz="2800" dirty="0" smtClean="0">
                <a:solidFill>
                  <a:schemeClr val="bg2"/>
                </a:solidFill>
              </a:rPr>
              <a:t>Background</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4-field peeling-ballooning simulation with BOUT++</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5-field simulation</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Linear simulation on EAST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solidFill>
                  <a:schemeClr val="bg2"/>
                </a:solidFill>
              </a:rPr>
              <a:t>Comparison of numerical schemes in BOUT++ </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Summary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609600" y="0"/>
            <a:ext cx="8001000" cy="954107"/>
          </a:xfrm>
          <a:prstGeom prst="rect">
            <a:avLst/>
          </a:prstGeom>
          <a:noFill/>
        </p:spPr>
        <p:txBody>
          <a:bodyPr wrap="square" rtlCol="0">
            <a:spAutoFit/>
          </a:bodyPr>
          <a:lstStyle/>
          <a:p>
            <a:pPr algn="ctr"/>
            <a:r>
              <a:rPr lang="en-US" sz="2800" b="1" dirty="0" smtClean="0">
                <a:solidFill>
                  <a:schemeClr val="bg1"/>
                </a:solidFill>
              </a:rPr>
              <a:t>EAST data for the linear simulations with 3-field model*</a:t>
            </a:r>
            <a:endParaRPr lang="en-US" sz="2800" b="1" dirty="0">
              <a:solidFill>
                <a:schemeClr val="bg1"/>
              </a:solidFill>
            </a:endParaRPr>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23</a:t>
            </a:fld>
            <a:endParaRPr lang="en-US" dirty="0"/>
          </a:p>
        </p:txBody>
      </p:sp>
      <p:sp>
        <p:nvSpPr>
          <p:cNvPr id="12" name="TextBox 11"/>
          <p:cNvSpPr txBox="1"/>
          <p:nvPr/>
        </p:nvSpPr>
        <p:spPr>
          <a:xfrm>
            <a:off x="3505200" y="6400800"/>
            <a:ext cx="5181600" cy="369332"/>
          </a:xfrm>
          <a:prstGeom prst="rect">
            <a:avLst/>
          </a:prstGeom>
          <a:noFill/>
          <a:ln>
            <a:solidFill>
              <a:srgbClr val="00B0F0"/>
            </a:solidFill>
          </a:ln>
        </p:spPr>
        <p:txBody>
          <a:bodyPr wrap="square" rtlCol="0">
            <a:spAutoFit/>
          </a:bodyPr>
          <a:lstStyle/>
          <a:p>
            <a:r>
              <a:rPr lang="en-US" dirty="0" smtClean="0"/>
              <a:t>*Collaboration with Zixi Liu &amp; </a:t>
            </a:r>
            <a:r>
              <a:rPr lang="en-US" dirty="0" err="1" smtClean="0"/>
              <a:t>Shaocheng</a:t>
            </a:r>
            <a:r>
              <a:rPr lang="en-US" dirty="0" smtClean="0"/>
              <a:t> Liu of EAST.</a:t>
            </a:r>
            <a:endParaRPr lang="en-US" dirty="0"/>
          </a:p>
        </p:txBody>
      </p:sp>
      <p:pic>
        <p:nvPicPr>
          <p:cNvPr id="13" name="图片 12" descr="weixing.png"/>
          <p:cNvPicPr>
            <a:picLocks noChangeAspect="1"/>
          </p:cNvPicPr>
          <p:nvPr/>
        </p:nvPicPr>
        <p:blipFill>
          <a:blip r:embed="rId4" cstate="print"/>
          <a:stretch>
            <a:fillRect/>
          </a:stretch>
        </p:blipFill>
        <p:spPr>
          <a:xfrm>
            <a:off x="1676400" y="1143000"/>
            <a:ext cx="2209800" cy="3173418"/>
          </a:xfrm>
          <a:prstGeom prst="rect">
            <a:avLst/>
          </a:prstGeom>
        </p:spPr>
      </p:pic>
      <p:sp>
        <p:nvSpPr>
          <p:cNvPr id="14" name="TextBox 13"/>
          <p:cNvSpPr txBox="1"/>
          <p:nvPr/>
        </p:nvSpPr>
        <p:spPr>
          <a:xfrm>
            <a:off x="4343400" y="1295400"/>
            <a:ext cx="3657600" cy="2308324"/>
          </a:xfrm>
          <a:prstGeom prst="rect">
            <a:avLst/>
          </a:prstGeom>
          <a:noFill/>
        </p:spPr>
        <p:txBody>
          <a:bodyPr wrap="square" rtlCol="0">
            <a:spAutoFit/>
          </a:bodyPr>
          <a:lstStyle/>
          <a:p>
            <a:r>
              <a:rPr lang="en-US" dirty="0" smtClean="0"/>
              <a:t>Typical parameters of EAST:</a:t>
            </a:r>
          </a:p>
          <a:p>
            <a:endParaRPr lang="en-US" dirty="0" smtClean="0"/>
          </a:p>
          <a:p>
            <a:pPr>
              <a:buFont typeface="Wingdings" pitchFamily="2" charset="2"/>
              <a:buChar char="Ø"/>
            </a:pPr>
            <a:r>
              <a:rPr lang="en-US" dirty="0" smtClean="0"/>
              <a:t>Major  radius R</a:t>
            </a:r>
            <a:r>
              <a:rPr lang="en-US" baseline="-25000" dirty="0" smtClean="0"/>
              <a:t>0</a:t>
            </a:r>
            <a:r>
              <a:rPr lang="en-US" dirty="0" smtClean="0"/>
              <a:t>: 1.88m</a:t>
            </a:r>
          </a:p>
          <a:p>
            <a:pPr>
              <a:buFont typeface="Wingdings" pitchFamily="2" charset="2"/>
              <a:buChar char="Ø"/>
            </a:pPr>
            <a:r>
              <a:rPr lang="en-US" dirty="0" smtClean="0"/>
              <a:t>Minor radius a:  0.43m</a:t>
            </a:r>
          </a:p>
          <a:p>
            <a:pPr>
              <a:buFont typeface="Wingdings" pitchFamily="2" charset="2"/>
              <a:buChar char="Ø"/>
            </a:pPr>
            <a:r>
              <a:rPr lang="en-US" dirty="0" err="1" smtClean="0"/>
              <a:t>Toroidal</a:t>
            </a:r>
            <a:r>
              <a:rPr lang="en-US" dirty="0" smtClean="0"/>
              <a:t> Field B</a:t>
            </a:r>
            <a:r>
              <a:rPr lang="en-US" baseline="-25000" dirty="0" smtClean="0"/>
              <a:t>T</a:t>
            </a:r>
            <a:r>
              <a:rPr lang="en-US" dirty="0" smtClean="0"/>
              <a:t>: 2.0T</a:t>
            </a:r>
          </a:p>
          <a:p>
            <a:pPr>
              <a:buFont typeface="Wingdings" pitchFamily="2" charset="2"/>
              <a:buChar char="Ø"/>
            </a:pPr>
            <a:r>
              <a:rPr lang="en-US" dirty="0" smtClean="0"/>
              <a:t>Current </a:t>
            </a:r>
            <a:r>
              <a:rPr lang="en-US" dirty="0" err="1" smtClean="0"/>
              <a:t>I</a:t>
            </a:r>
            <a:r>
              <a:rPr lang="en-US" baseline="-25000" dirty="0" err="1" smtClean="0"/>
              <a:t>p</a:t>
            </a:r>
            <a:r>
              <a:rPr lang="en-US" dirty="0" smtClean="0"/>
              <a:t>:  0.5MA</a:t>
            </a:r>
          </a:p>
          <a:p>
            <a:pPr>
              <a:buFont typeface="Wingdings" pitchFamily="2" charset="2"/>
              <a:buChar char="Ø"/>
            </a:pPr>
            <a:r>
              <a:rPr lang="en-US" dirty="0" smtClean="0"/>
              <a:t>Safety factor q</a:t>
            </a:r>
            <a:r>
              <a:rPr lang="en-US" baseline="-25000" dirty="0" smtClean="0"/>
              <a:t>95</a:t>
            </a:r>
            <a:r>
              <a:rPr lang="en-US" dirty="0" smtClean="0"/>
              <a:t>: 7.73</a:t>
            </a:r>
          </a:p>
          <a:p>
            <a:pPr>
              <a:buFont typeface="Wingdings" pitchFamily="2" charset="2"/>
              <a:buChar char="Ø"/>
            </a:pPr>
            <a:r>
              <a:rPr lang="en-US" dirty="0" smtClean="0"/>
              <a:t>Electron temperature T</a:t>
            </a:r>
            <a:r>
              <a:rPr lang="en-US" baseline="-25000" dirty="0" smtClean="0"/>
              <a:t>e</a:t>
            </a:r>
            <a:r>
              <a:rPr lang="en-US" dirty="0" smtClean="0"/>
              <a:t>: 5.11keV</a:t>
            </a:r>
          </a:p>
        </p:txBody>
      </p:sp>
      <p:sp>
        <p:nvSpPr>
          <p:cNvPr id="15" name="矩形 14"/>
          <p:cNvSpPr/>
          <p:nvPr/>
        </p:nvSpPr>
        <p:spPr>
          <a:xfrm>
            <a:off x="609600" y="4572000"/>
            <a:ext cx="4572000" cy="1200329"/>
          </a:xfrm>
          <a:prstGeom prst="rect">
            <a:avLst/>
          </a:prstGeom>
          <a:ln>
            <a:noFill/>
          </a:ln>
        </p:spPr>
        <p:txBody>
          <a:bodyPr>
            <a:spAutoFit/>
          </a:bodyPr>
          <a:lstStyle/>
          <a:p>
            <a:r>
              <a:rPr lang="en-US" dirty="0" smtClean="0"/>
              <a:t>The MHD equilibrium of EAST experiment is calculated by conventional EFIT. The pressure profile is not consistent with the measurement from experiment.</a:t>
            </a:r>
          </a:p>
        </p:txBody>
      </p:sp>
      <p:pic>
        <p:nvPicPr>
          <p:cNvPr id="17" name="图片 16" descr="pressure.png"/>
          <p:cNvPicPr>
            <a:picLocks noChangeAspect="1"/>
          </p:cNvPicPr>
          <p:nvPr/>
        </p:nvPicPr>
        <p:blipFill>
          <a:blip r:embed="rId5" cstate="print"/>
          <a:stretch>
            <a:fillRect/>
          </a:stretch>
        </p:blipFill>
        <p:spPr>
          <a:xfrm>
            <a:off x="5181600" y="3733800"/>
            <a:ext cx="3505200" cy="2631821"/>
          </a:xfrm>
          <a:prstGeom prst="rect">
            <a:avLst/>
          </a:prstGeom>
        </p:spPr>
      </p:pic>
      <p:sp>
        <p:nvSpPr>
          <p:cNvPr id="16" name="TextBox 15"/>
          <p:cNvSpPr txBox="1"/>
          <p:nvPr/>
        </p:nvSpPr>
        <p:spPr>
          <a:xfrm>
            <a:off x="6324600" y="3581400"/>
            <a:ext cx="1447800" cy="369332"/>
          </a:xfrm>
          <a:prstGeom prst="rect">
            <a:avLst/>
          </a:prstGeom>
          <a:noFill/>
        </p:spPr>
        <p:txBody>
          <a:bodyPr wrap="square" rtlCol="0">
            <a:spAutoFit/>
          </a:bodyPr>
          <a:lstStyle/>
          <a:p>
            <a:r>
              <a:rPr lang="en-US" dirty="0" smtClean="0"/>
              <a:t>Shot: #33068</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609600" y="228600"/>
            <a:ext cx="8001000" cy="523220"/>
          </a:xfrm>
          <a:prstGeom prst="rect">
            <a:avLst/>
          </a:prstGeom>
          <a:noFill/>
        </p:spPr>
        <p:txBody>
          <a:bodyPr wrap="square" rtlCol="0">
            <a:spAutoFit/>
          </a:bodyPr>
          <a:lstStyle/>
          <a:p>
            <a:pPr algn="ctr"/>
            <a:r>
              <a:rPr lang="en-US" sz="2800" b="1" dirty="0" smtClean="0">
                <a:solidFill>
                  <a:schemeClr val="bg1"/>
                </a:solidFill>
              </a:rPr>
              <a:t>Linear simulations on EAST with 3-field model*</a:t>
            </a:r>
            <a:endParaRPr lang="en-US" sz="2800" b="1" dirty="0">
              <a:solidFill>
                <a:schemeClr val="bg1"/>
              </a:solidFill>
            </a:endParaRPr>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24</a:t>
            </a:fld>
            <a:endParaRPr lang="en-US" dirty="0"/>
          </a:p>
        </p:txBody>
      </p:sp>
      <p:pic>
        <p:nvPicPr>
          <p:cNvPr id="12" name="图片 1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1143000"/>
            <a:ext cx="3352800" cy="2514600"/>
          </a:xfrm>
          <a:prstGeom prst="rect">
            <a:avLst/>
          </a:prstGeom>
          <a:noFill/>
          <a:ln>
            <a:noFill/>
          </a:ln>
        </p:spPr>
      </p:pic>
      <p:sp>
        <p:nvSpPr>
          <p:cNvPr id="13" name="TextBox 12"/>
          <p:cNvSpPr txBox="1"/>
          <p:nvPr/>
        </p:nvSpPr>
        <p:spPr>
          <a:xfrm>
            <a:off x="609600" y="990601"/>
            <a:ext cx="4876800" cy="2062103"/>
          </a:xfrm>
          <a:prstGeom prst="rect">
            <a:avLst/>
          </a:prstGeom>
          <a:noFill/>
        </p:spPr>
        <p:txBody>
          <a:bodyPr wrap="square" rtlCol="0">
            <a:spAutoFit/>
          </a:bodyPr>
          <a:lstStyle/>
          <a:p>
            <a:endParaRPr lang="en-US" sz="1600" dirty="0" smtClean="0"/>
          </a:p>
          <a:p>
            <a:pPr>
              <a:buFont typeface="Wingdings" pitchFamily="2" charset="2"/>
              <a:buChar char="Ø"/>
            </a:pPr>
            <a:r>
              <a:rPr lang="en-US" sz="1600" dirty="0" smtClean="0"/>
              <a:t>We use the magnetic geometry data in g-file and experimentally measured pressure and calculated current from the pressure. </a:t>
            </a:r>
          </a:p>
          <a:p>
            <a:pPr>
              <a:buFont typeface="Wingdings" pitchFamily="2" charset="2"/>
              <a:buChar char="Ø"/>
            </a:pPr>
            <a:endParaRPr lang="en-US" sz="1600" dirty="0" smtClean="0"/>
          </a:p>
          <a:p>
            <a:pPr>
              <a:buFont typeface="Wingdings" pitchFamily="2" charset="2"/>
              <a:buChar char="Ø"/>
            </a:pPr>
            <a:r>
              <a:rPr lang="en-US" sz="1600" dirty="0" smtClean="0"/>
              <a:t>To validate this method, the data of H-mode of C-mod is tested. We use the H-mode pressure and current to derive the similar results. </a:t>
            </a:r>
            <a:endParaRPr lang="en-US" sz="1600" dirty="0"/>
          </a:p>
        </p:txBody>
      </p:sp>
      <p:sp>
        <p:nvSpPr>
          <p:cNvPr id="14" name="TextBox 13"/>
          <p:cNvSpPr txBox="1"/>
          <p:nvPr/>
        </p:nvSpPr>
        <p:spPr>
          <a:xfrm>
            <a:off x="4114800" y="6400800"/>
            <a:ext cx="4724400" cy="369332"/>
          </a:xfrm>
          <a:prstGeom prst="rect">
            <a:avLst/>
          </a:prstGeom>
          <a:noFill/>
          <a:ln>
            <a:solidFill>
              <a:srgbClr val="00B0F0"/>
            </a:solidFill>
          </a:ln>
        </p:spPr>
        <p:txBody>
          <a:bodyPr wrap="square" rtlCol="0">
            <a:spAutoFit/>
          </a:bodyPr>
          <a:lstStyle/>
          <a:p>
            <a:r>
              <a:rPr lang="en-US" dirty="0" smtClean="0"/>
              <a:t>*Collaboration with Zixi Liu &amp; Shaocheng Liu.</a:t>
            </a:r>
            <a:endParaRPr lang="en-US" dirty="0"/>
          </a:p>
        </p:txBody>
      </p:sp>
      <p:pic>
        <p:nvPicPr>
          <p:cNvPr id="15" name="图片 19"/>
          <p:cNvPicPr/>
          <p:nvPr/>
        </p:nvPicPr>
        <p:blipFill rotWithShape="1">
          <a:blip r:embed="rId5" cstate="print">
            <a:extLst>
              <a:ext uri="{28A0092B-C50C-407E-A947-70E740481C1C}">
                <a14:useLocalDpi xmlns:a14="http://schemas.microsoft.com/office/drawing/2010/main" val="0"/>
              </a:ext>
            </a:extLst>
          </a:blip>
          <a:srcRect l="3512"/>
          <a:stretch/>
        </p:blipFill>
        <p:spPr bwMode="auto">
          <a:xfrm>
            <a:off x="5562600" y="3886200"/>
            <a:ext cx="3124200" cy="2438400"/>
          </a:xfrm>
          <a:prstGeom prst="rect">
            <a:avLst/>
          </a:prstGeom>
          <a:noFill/>
          <a:ln>
            <a:noFill/>
          </a:ln>
          <a:extLst>
            <a:ext uri="{53640926-AAD7-44D8-BBD7-CCE9431645EC}">
              <a14:shadowObscured xmlns:a14="http://schemas.microsoft.com/office/drawing/2010/main"/>
            </a:ext>
          </a:extLst>
        </p:spPr>
      </p:pic>
      <p:pic>
        <p:nvPicPr>
          <p:cNvPr id="17" name="图片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3810000"/>
            <a:ext cx="3352800" cy="2743200"/>
          </a:xfrm>
          <a:prstGeom prst="rect">
            <a:avLst/>
          </a:prstGeom>
          <a:noFill/>
          <a:ln>
            <a:noFill/>
          </a:ln>
        </p:spPr>
      </p:pic>
      <p:sp>
        <p:nvSpPr>
          <p:cNvPr id="20" name="TextBox 19"/>
          <p:cNvSpPr txBox="1"/>
          <p:nvPr/>
        </p:nvSpPr>
        <p:spPr>
          <a:xfrm>
            <a:off x="3733800" y="3962400"/>
            <a:ext cx="2057400" cy="923330"/>
          </a:xfrm>
          <a:prstGeom prst="rect">
            <a:avLst/>
          </a:prstGeom>
          <a:noFill/>
        </p:spPr>
        <p:txBody>
          <a:bodyPr wrap="square" rtlCol="0">
            <a:spAutoFit/>
          </a:bodyPr>
          <a:lstStyle/>
          <a:p>
            <a:pPr>
              <a:buFont typeface="Wingdings" pitchFamily="2" charset="2"/>
              <a:buChar char="Ø"/>
            </a:pPr>
            <a:r>
              <a:rPr lang="en-US" dirty="0" smtClean="0"/>
              <a:t>Diamagnetic effect is obvious in EAST. </a:t>
            </a:r>
            <a:endParaRPr lang="en-US" dirty="0"/>
          </a:p>
        </p:txBody>
      </p:sp>
      <p:sp>
        <p:nvSpPr>
          <p:cNvPr id="16" name="矩形 15"/>
          <p:cNvSpPr/>
          <p:nvPr/>
        </p:nvSpPr>
        <p:spPr>
          <a:xfrm>
            <a:off x="609600" y="3200400"/>
            <a:ext cx="2743200" cy="646331"/>
          </a:xfrm>
          <a:prstGeom prst="rect">
            <a:avLst/>
          </a:prstGeom>
        </p:spPr>
        <p:txBody>
          <a:bodyPr wrap="square">
            <a:spAutoFit/>
          </a:bodyPr>
          <a:lstStyle/>
          <a:p>
            <a:pPr>
              <a:buFont typeface="Wingdings" pitchFamily="2" charset="2"/>
              <a:buChar char="Ø"/>
            </a:pPr>
            <a:r>
              <a:rPr lang="en-US" dirty="0" smtClean="0"/>
              <a:t>S=10</a:t>
            </a:r>
            <a:r>
              <a:rPr lang="en-US" baseline="30000" dirty="0" smtClean="0"/>
              <a:t>8</a:t>
            </a:r>
            <a:r>
              <a:rPr lang="en-US" dirty="0" smtClean="0"/>
              <a:t>, </a:t>
            </a:r>
            <a:r>
              <a:rPr lang="en-US" dirty="0" err="1" smtClean="0"/>
              <a:t>ELMy</a:t>
            </a:r>
            <a:r>
              <a:rPr lang="en-US" dirty="0" smtClean="0"/>
              <a:t> free</a:t>
            </a:r>
          </a:p>
          <a:p>
            <a:pPr>
              <a:buFont typeface="Wingdings" pitchFamily="2" charset="2"/>
              <a:buChar char="Ø"/>
            </a:pPr>
            <a:r>
              <a:rPr lang="en-US" dirty="0" smtClean="0"/>
              <a:t>S&lt;=10</a:t>
            </a:r>
            <a:r>
              <a:rPr lang="en-US" baseline="30000" dirty="0" smtClean="0"/>
              <a:t>7</a:t>
            </a:r>
            <a:r>
              <a:rPr lang="en-US" dirty="0" smtClean="0"/>
              <a:t>, </a:t>
            </a:r>
            <a:r>
              <a:rPr lang="en-US" dirty="0" err="1" smtClean="0"/>
              <a:t>ELMy</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Outline</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25</a:t>
            </a:fld>
            <a:endParaRPr lang="en-US" dirty="0"/>
          </a:p>
        </p:txBody>
      </p:sp>
      <p:sp>
        <p:nvSpPr>
          <p:cNvPr id="19" name="TextBox 18"/>
          <p:cNvSpPr txBox="1"/>
          <p:nvPr/>
        </p:nvSpPr>
        <p:spPr>
          <a:xfrm>
            <a:off x="8077200" y="6324600"/>
            <a:ext cx="228600" cy="369332"/>
          </a:xfrm>
          <a:prstGeom prst="rect">
            <a:avLst/>
          </a:prstGeom>
          <a:noFill/>
        </p:spPr>
        <p:txBody>
          <a:bodyPr wrap="square" rtlCol="0">
            <a:spAutoFit/>
          </a:bodyPr>
          <a:lstStyle/>
          <a:p>
            <a:r>
              <a:rPr lang="en-US" dirty="0" smtClean="0"/>
              <a:t>*</a:t>
            </a:r>
            <a:endParaRPr lang="en-US" dirty="0"/>
          </a:p>
        </p:txBody>
      </p:sp>
      <p:sp>
        <p:nvSpPr>
          <p:cNvPr id="15" name="TextBox 14"/>
          <p:cNvSpPr txBox="1"/>
          <p:nvPr/>
        </p:nvSpPr>
        <p:spPr>
          <a:xfrm>
            <a:off x="304800" y="1447800"/>
            <a:ext cx="8686800" cy="4832092"/>
          </a:xfrm>
          <a:prstGeom prst="rect">
            <a:avLst/>
          </a:prstGeom>
          <a:noFill/>
        </p:spPr>
        <p:txBody>
          <a:bodyPr wrap="square" rtlCol="0">
            <a:spAutoFit/>
          </a:bodyPr>
          <a:lstStyle/>
          <a:p>
            <a:pPr marL="800100" lvl="1" indent="-342900">
              <a:buFont typeface="+mj-lt"/>
              <a:buAutoNum type="arabicPeriod"/>
            </a:pPr>
            <a:r>
              <a:rPr lang="en-US" sz="2800" dirty="0" smtClean="0">
                <a:solidFill>
                  <a:schemeClr val="bg2"/>
                </a:solidFill>
              </a:rPr>
              <a:t>Background</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4-field peeling-ballooning simulation with BOUT++</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5-field simulation</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Linear simulation on EAST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Comparison of numerical schemes in BOUT++ </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solidFill>
                  <a:schemeClr val="bg2"/>
                </a:solidFill>
              </a:rPr>
              <a:t>Summary</a:t>
            </a:r>
            <a:endParaRPr lang="en-US" sz="2800" dirty="0">
              <a:solidFill>
                <a:schemeClr val="bg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3"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4"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sz="2800" b="1" dirty="0" smtClean="0">
                <a:solidFill>
                  <a:schemeClr val="bg1"/>
                </a:solidFill>
              </a:rPr>
              <a:t>Comparison of differencing schemes for ELM simulations</a:t>
            </a:r>
            <a:endParaRPr lang="en-US" sz="2800" b="1" dirty="0">
              <a:solidFill>
                <a:schemeClr val="bg1"/>
              </a:solidFill>
            </a:endParaRPr>
          </a:p>
        </p:txBody>
      </p:sp>
      <p:grpSp>
        <p:nvGrpSpPr>
          <p:cNvPr id="11" name="Group 10"/>
          <p:cNvGrpSpPr/>
          <p:nvPr/>
        </p:nvGrpSpPr>
        <p:grpSpPr>
          <a:xfrm>
            <a:off x="152400" y="1143000"/>
            <a:ext cx="8839200" cy="5724644"/>
            <a:chOff x="152400" y="1143000"/>
            <a:chExt cx="8839200" cy="5724644"/>
          </a:xfrm>
        </p:grpSpPr>
        <p:sp>
          <p:nvSpPr>
            <p:cNvPr id="8" name="TextBox 7"/>
            <p:cNvSpPr txBox="1"/>
            <p:nvPr/>
          </p:nvSpPr>
          <p:spPr>
            <a:xfrm>
              <a:off x="152400" y="1143000"/>
              <a:ext cx="8839200" cy="5724644"/>
            </a:xfrm>
            <a:prstGeom prst="rect">
              <a:avLst/>
            </a:prstGeom>
            <a:noFill/>
          </p:spPr>
          <p:txBody>
            <a:bodyPr wrap="square" rtlCol="0">
              <a:spAutoFit/>
            </a:bodyPr>
            <a:lstStyle/>
            <a:p>
              <a:r>
                <a:rPr lang="en-US" dirty="0" smtClean="0"/>
                <a:t>For the purpose of broad application of BOUT++, various differencing schemes has been implemented. Here we compare the ELM simulations of 3-field model with several differencing methods to find the most robust scheme in ELM simulations.</a:t>
              </a:r>
            </a:p>
            <a:p>
              <a:r>
                <a:rPr lang="en-US" dirty="0" smtClean="0"/>
                <a:t>The schemes used here are all for the nonlinear Poisson bracket. It means the </a:t>
              </a:r>
              <a:r>
                <a:rPr lang="en-US" dirty="0" err="1" smtClean="0"/>
                <a:t>ExB</a:t>
              </a:r>
              <a:r>
                <a:rPr lang="en-US" dirty="0" smtClean="0"/>
                <a:t> drift </a:t>
              </a:r>
            </a:p>
            <a:p>
              <a:r>
                <a:rPr lang="en-US" dirty="0" smtClean="0"/>
                <a:t>(                   ) and magnetic flutter            (                 ). Because the simple methods of straight central or </a:t>
              </a:r>
              <a:r>
                <a:rPr lang="en-US" dirty="0" err="1" smtClean="0"/>
                <a:t>upwinding</a:t>
              </a:r>
              <a:r>
                <a:rPr lang="en-US" dirty="0" smtClean="0"/>
                <a:t> schemes for both terms will result in the code crashes in the early nonlinear phase, the special schemes are chosen:</a:t>
              </a:r>
            </a:p>
            <a:p>
              <a:endParaRPr lang="en-US" dirty="0" smtClean="0"/>
            </a:p>
            <a:p>
              <a:pPr lvl="1">
                <a:buFont typeface="Wingdings" pitchFamily="2" charset="2"/>
                <a:buChar char="Ø"/>
              </a:pPr>
              <a:r>
                <a:rPr lang="en-US" dirty="0" smtClean="0"/>
                <a:t> </a:t>
              </a:r>
              <a:r>
                <a:rPr lang="en-US" sz="1700" dirty="0" smtClean="0"/>
                <a:t>3</a:t>
              </a:r>
              <a:r>
                <a:rPr lang="en-US" sz="1700" baseline="30000" dirty="0" smtClean="0"/>
                <a:t>rd</a:t>
              </a:r>
              <a:r>
                <a:rPr lang="en-US" sz="1700" dirty="0" smtClean="0"/>
                <a:t> order WENO: Weighted Essentially Non-Oscillatory, a nonlinear adaptive procedure avoiding crossing discontinuities in the interpolation procedure as much as possible</a:t>
              </a:r>
            </a:p>
            <a:p>
              <a:pPr lvl="1">
                <a:buFont typeface="Wingdings" pitchFamily="2" charset="2"/>
                <a:buChar char="Ø"/>
              </a:pPr>
              <a:endParaRPr lang="en-US" sz="1700" dirty="0" smtClean="0"/>
            </a:p>
            <a:p>
              <a:pPr lvl="1">
                <a:buFont typeface="Wingdings" pitchFamily="2" charset="2"/>
                <a:buChar char="Ø"/>
              </a:pPr>
              <a:r>
                <a:rPr lang="en-US" sz="1700" dirty="0" smtClean="0"/>
                <a:t>Arakawa:  original version is second order, keep the commutative property of Poisson bracket, the square </a:t>
              </a:r>
              <a:r>
                <a:rPr lang="en-US" sz="1700" dirty="0" err="1" smtClean="0"/>
                <a:t>vorticity</a:t>
              </a:r>
              <a:r>
                <a:rPr lang="en-US" sz="1700" dirty="0" smtClean="0"/>
                <a:t> conservation and kinetic energy conservation. In this work, we implement the 4</a:t>
              </a:r>
              <a:r>
                <a:rPr lang="en-US" sz="1700" baseline="30000" dirty="0" smtClean="0"/>
                <a:t>th</a:t>
              </a:r>
              <a:r>
                <a:rPr lang="en-US" sz="1700" dirty="0" smtClean="0"/>
                <a:t> order Arakawa in the code for the first time.</a:t>
              </a:r>
            </a:p>
            <a:p>
              <a:pPr lvl="1">
                <a:buFont typeface="Wingdings" pitchFamily="2" charset="2"/>
                <a:buChar char="Ø"/>
              </a:pPr>
              <a:endParaRPr lang="en-US" sz="1700" dirty="0" smtClean="0"/>
            </a:p>
            <a:p>
              <a:pPr lvl="1">
                <a:buFont typeface="Wingdings" pitchFamily="2" charset="2"/>
                <a:buChar char="Ø"/>
              </a:pPr>
              <a:r>
                <a:rPr lang="en-US" sz="1700" dirty="0" smtClean="0"/>
                <a:t>CTU: Corner Transport Upwind, 1</a:t>
              </a:r>
              <a:r>
                <a:rPr lang="en-US" sz="1700" baseline="30000" dirty="0" smtClean="0"/>
                <a:t>st</a:t>
              </a:r>
              <a:r>
                <a:rPr lang="en-US" sz="1700" dirty="0" smtClean="0"/>
                <a:t> order, takes into account the effect of information propagating across corners of zones in calculating the flux</a:t>
              </a:r>
            </a:p>
            <a:p>
              <a:pPr lvl="1">
                <a:buFont typeface="Wingdings" pitchFamily="2" charset="2"/>
                <a:buChar char="Ø"/>
              </a:pPr>
              <a:endParaRPr lang="en-US" sz="1700" dirty="0" smtClean="0"/>
            </a:p>
            <a:p>
              <a:pPr lvl="1">
                <a:buFont typeface="Wingdings" pitchFamily="2" charset="2"/>
                <a:buChar char="Ø"/>
              </a:pPr>
              <a:r>
                <a:rPr lang="en-US" sz="1700" dirty="0" smtClean="0"/>
                <a:t>1</a:t>
              </a:r>
              <a:r>
                <a:rPr lang="en-US" sz="1700" baseline="30000" dirty="0" smtClean="0"/>
                <a:t>st</a:t>
              </a:r>
              <a:r>
                <a:rPr lang="en-US" sz="1700" dirty="0" smtClean="0"/>
                <a:t>  and 4</a:t>
              </a:r>
              <a:r>
                <a:rPr lang="en-US" sz="1700" baseline="30000" dirty="0" smtClean="0"/>
                <a:t>th</a:t>
              </a:r>
              <a:r>
                <a:rPr lang="en-US" sz="1700" dirty="0" smtClean="0"/>
                <a:t> order Upwind</a:t>
              </a:r>
            </a:p>
            <a:p>
              <a:pPr lvl="1">
                <a:buFont typeface="Wingdings" pitchFamily="2" charset="2"/>
                <a:buChar char="Ø"/>
              </a:pPr>
              <a:endParaRPr lang="en-US" sz="1700" dirty="0" smtClean="0"/>
            </a:p>
            <a:p>
              <a:pPr lvl="1">
                <a:buFont typeface="Wingdings" pitchFamily="2" charset="2"/>
                <a:buChar char="Ø"/>
              </a:pPr>
              <a:r>
                <a:rPr lang="en-US" sz="1700" dirty="0" smtClean="0"/>
                <a:t>4</a:t>
              </a:r>
              <a:r>
                <a:rPr lang="en-US" sz="1700" baseline="30000" dirty="0" smtClean="0"/>
                <a:t>th</a:t>
              </a:r>
              <a:r>
                <a:rPr lang="en-US" sz="1700" dirty="0" smtClean="0"/>
                <a:t> order central</a:t>
              </a:r>
            </a:p>
          </p:txBody>
        </p:sp>
        <p:pic>
          <p:nvPicPr>
            <p:cNvPr id="12290" name="Picture 2"/>
            <p:cNvPicPr>
              <a:picLocks noChangeAspect="1" noChangeArrowheads="1"/>
            </p:cNvPicPr>
            <p:nvPr/>
          </p:nvPicPr>
          <p:blipFill>
            <a:blip r:embed="rId5" cstate="print"/>
            <a:srcRect/>
            <a:stretch>
              <a:fillRect/>
            </a:stretch>
          </p:blipFill>
          <p:spPr bwMode="auto">
            <a:xfrm>
              <a:off x="381000" y="2286000"/>
              <a:ext cx="914400" cy="255776"/>
            </a:xfrm>
            <a:prstGeom prst="rect">
              <a:avLst/>
            </a:prstGeom>
            <a:noFill/>
            <a:ln w="9525">
              <a:noFill/>
              <a:miter lim="800000"/>
              <a:headEnd/>
              <a:tailEnd/>
            </a:ln>
          </p:spPr>
        </p:pic>
        <p:pic>
          <p:nvPicPr>
            <p:cNvPr id="12291" name="Picture 3"/>
            <p:cNvPicPr>
              <a:picLocks noChangeAspect="1" noChangeArrowheads="1"/>
            </p:cNvPicPr>
            <p:nvPr/>
          </p:nvPicPr>
          <p:blipFill>
            <a:blip r:embed="rId6" cstate="print"/>
            <a:srcRect/>
            <a:stretch>
              <a:fillRect/>
            </a:stretch>
          </p:blipFill>
          <p:spPr bwMode="auto">
            <a:xfrm>
              <a:off x="4059293" y="2322576"/>
              <a:ext cx="866275" cy="228600"/>
            </a:xfrm>
            <a:prstGeom prst="rect">
              <a:avLst/>
            </a:prstGeom>
            <a:noFill/>
            <a:ln w="9525">
              <a:noFill/>
              <a:miter lim="800000"/>
              <a:headEnd/>
              <a:tailEnd/>
            </a:ln>
          </p:spPr>
        </p:pic>
        <p:graphicFrame>
          <p:nvGraphicFramePr>
            <p:cNvPr id="10" name="Object 9"/>
            <p:cNvGraphicFramePr>
              <a:graphicFrameLocks noChangeAspect="1"/>
            </p:cNvGraphicFramePr>
            <p:nvPr/>
          </p:nvGraphicFramePr>
          <p:xfrm>
            <a:off x="3429000" y="2255520"/>
            <a:ext cx="520700" cy="304800"/>
          </p:xfrm>
          <a:graphic>
            <a:graphicData uri="http://schemas.openxmlformats.org/presentationml/2006/ole">
              <mc:AlternateContent xmlns:mc="http://schemas.openxmlformats.org/markup-compatibility/2006">
                <mc:Choice xmlns:v="urn:schemas-microsoft-com:vml" Requires="v">
                  <p:oleObj spid="_x0000_s12326" name="Equation" r:id="rId7" imgW="317160" imgH="215640" progId="Equation.3">
                    <p:embed/>
                  </p:oleObj>
                </mc:Choice>
                <mc:Fallback>
                  <p:oleObj name="Equation" r:id="rId7" imgW="317160" imgH="215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2255520"/>
                          <a:ext cx="520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Slide Number Placeholder 11"/>
          <p:cNvSpPr>
            <a:spLocks noGrp="1"/>
          </p:cNvSpPr>
          <p:nvPr>
            <p:ph type="sldNum" sz="quarter" idx="12"/>
          </p:nvPr>
        </p:nvSpPr>
        <p:spPr>
          <a:xfrm>
            <a:off x="7010400" y="6492875"/>
            <a:ext cx="2133600" cy="365125"/>
          </a:xfrm>
        </p:spPr>
        <p:txBody>
          <a:bodyPr/>
          <a:lstStyle/>
          <a:p>
            <a:fld id="{B6F15528-21DE-4FAA-801E-634DDDAF4B2B}" type="slidenum">
              <a:rPr lang="en-US" smtClean="0"/>
              <a:pPr/>
              <a:t>26</a:t>
            </a:fld>
            <a:endParaRPr lang="en-US" dirty="0"/>
          </a:p>
        </p:txBody>
      </p:sp>
      <p:pic>
        <p:nvPicPr>
          <p:cNvPr id="12293" name="Picture 5"/>
          <p:cNvPicPr>
            <a:picLocks noChangeAspect="1" noChangeArrowheads="1"/>
          </p:cNvPicPr>
          <p:nvPr/>
        </p:nvPicPr>
        <p:blipFill>
          <a:blip r:embed="rId9" cstate="print"/>
          <a:srcRect/>
          <a:stretch>
            <a:fillRect/>
          </a:stretch>
        </p:blipFill>
        <p:spPr bwMode="auto">
          <a:xfrm>
            <a:off x="8314765" y="2026025"/>
            <a:ext cx="571500" cy="2402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sz="2800" b="1" dirty="0" smtClean="0">
                <a:solidFill>
                  <a:schemeClr val="bg1"/>
                </a:solidFill>
              </a:rPr>
              <a:t>Linear growth rates for different schemes are converged to radial resolutions </a:t>
            </a:r>
            <a:endParaRPr lang="en-US" sz="2800" b="1" dirty="0">
              <a:solidFill>
                <a:schemeClr val="bg1"/>
              </a:solidFill>
            </a:endParaRPr>
          </a:p>
        </p:txBody>
      </p:sp>
      <p:sp>
        <p:nvSpPr>
          <p:cNvPr id="8" name="TextBox 7"/>
          <p:cNvSpPr txBox="1"/>
          <p:nvPr/>
        </p:nvSpPr>
        <p:spPr>
          <a:xfrm>
            <a:off x="4572000" y="5181600"/>
            <a:ext cx="4267200" cy="1200329"/>
          </a:xfrm>
          <a:prstGeom prst="rect">
            <a:avLst/>
          </a:prstGeom>
          <a:noFill/>
        </p:spPr>
        <p:txBody>
          <a:bodyPr wrap="square" rtlCol="0">
            <a:spAutoFit/>
          </a:bodyPr>
          <a:lstStyle/>
          <a:p>
            <a:r>
              <a:rPr lang="en-US" dirty="0" smtClean="0"/>
              <a:t>Linear growth rate vs. radial grid resolution. The schemes are labeled as X+Y: </a:t>
            </a:r>
          </a:p>
          <a:p>
            <a:r>
              <a:rPr lang="en-US" dirty="0" smtClean="0"/>
              <a:t>X is the scheme for </a:t>
            </a:r>
            <a:r>
              <a:rPr lang="en-US" dirty="0" err="1" smtClean="0"/>
              <a:t>ExB</a:t>
            </a:r>
            <a:r>
              <a:rPr lang="en-US" dirty="0" smtClean="0"/>
              <a:t> drift.</a:t>
            </a:r>
          </a:p>
          <a:p>
            <a:r>
              <a:rPr lang="en-US" dirty="0" smtClean="0"/>
              <a:t>Y is for magnetic flutter term.</a:t>
            </a:r>
            <a:endParaRPr lang="en-US" dirty="0"/>
          </a:p>
        </p:txBody>
      </p:sp>
      <p:sp>
        <p:nvSpPr>
          <p:cNvPr id="9" name="TextBox 8"/>
          <p:cNvSpPr txBox="1"/>
          <p:nvPr/>
        </p:nvSpPr>
        <p:spPr>
          <a:xfrm>
            <a:off x="228600" y="1447800"/>
            <a:ext cx="3810000" cy="2862322"/>
          </a:xfrm>
          <a:prstGeom prst="rect">
            <a:avLst/>
          </a:prstGeom>
          <a:noFill/>
        </p:spPr>
        <p:txBody>
          <a:bodyPr wrap="square" rtlCol="0">
            <a:spAutoFit/>
          </a:bodyPr>
          <a:lstStyle/>
          <a:p>
            <a:pPr>
              <a:buFont typeface="Wingdings" pitchFamily="2" charset="2"/>
              <a:buChar char="Ø"/>
            </a:pPr>
            <a:r>
              <a:rPr lang="en-US" dirty="0" smtClean="0"/>
              <a:t>Each the schemes obtain convergence.</a:t>
            </a:r>
          </a:p>
          <a:p>
            <a:pPr>
              <a:buFont typeface="Wingdings" pitchFamily="2" charset="2"/>
              <a:buChar char="Ø"/>
            </a:pPr>
            <a:endParaRPr lang="en-US" dirty="0" smtClean="0"/>
          </a:p>
          <a:p>
            <a:pPr>
              <a:buFont typeface="Wingdings" pitchFamily="2" charset="2"/>
              <a:buChar char="Ø"/>
            </a:pPr>
            <a:r>
              <a:rPr lang="en-US" dirty="0" smtClean="0"/>
              <a:t>Convergence for the different schemes is expected except for the 1</a:t>
            </a:r>
            <a:r>
              <a:rPr lang="en-US" baseline="30000" dirty="0" smtClean="0"/>
              <a:t>st</a:t>
            </a:r>
            <a:r>
              <a:rPr lang="en-US" dirty="0" smtClean="0"/>
              <a:t> order </a:t>
            </a:r>
            <a:r>
              <a:rPr lang="en-US" dirty="0" err="1" smtClean="0"/>
              <a:t>upwinding</a:t>
            </a:r>
            <a:r>
              <a:rPr lang="en-US" dirty="0" smtClean="0"/>
              <a:t> for </a:t>
            </a:r>
            <a:r>
              <a:rPr lang="en-US" dirty="0" err="1" smtClean="0"/>
              <a:t>ExB</a:t>
            </a:r>
            <a:r>
              <a:rPr lang="en-US" dirty="0" smtClean="0"/>
              <a:t> drift, the reason is under investigation. </a:t>
            </a:r>
          </a:p>
          <a:p>
            <a:pPr>
              <a:buFont typeface="Wingdings" pitchFamily="2" charset="2"/>
              <a:buChar char="Ø"/>
            </a:pPr>
            <a:endParaRPr lang="en-US" dirty="0" smtClean="0"/>
          </a:p>
          <a:p>
            <a:pPr>
              <a:buFont typeface="Wingdings" pitchFamily="2" charset="2"/>
              <a:buChar char="Ø"/>
            </a:pPr>
            <a:r>
              <a:rPr lang="en-US" dirty="0" smtClean="0"/>
              <a:t>The convergent schemes show the differences less than 3%.</a:t>
            </a:r>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27</a:t>
            </a:fld>
            <a:endParaRPr lang="en-US" dirty="0"/>
          </a:p>
        </p:txBody>
      </p:sp>
      <p:pic>
        <p:nvPicPr>
          <p:cNvPr id="7" name="Picture 6"/>
          <p:cNvPicPr>
            <a:picLocks noChangeAspect="1"/>
          </p:cNvPicPr>
          <p:nvPr/>
        </p:nvPicPr>
        <p:blipFill>
          <a:blip r:embed="rId4"/>
          <a:stretch>
            <a:fillRect/>
          </a:stretch>
        </p:blipFill>
        <p:spPr>
          <a:xfrm>
            <a:off x="3867106" y="1219200"/>
            <a:ext cx="5348152" cy="38862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3"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4"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sz="2800" b="1" dirty="0" smtClean="0">
                <a:solidFill>
                  <a:schemeClr val="bg1"/>
                </a:solidFill>
              </a:rPr>
              <a:t>Nonlinear: higher order </a:t>
            </a:r>
            <a:r>
              <a:rPr lang="en-US" sz="2800" b="1" dirty="0" err="1" smtClean="0">
                <a:solidFill>
                  <a:schemeClr val="bg1"/>
                </a:solidFill>
              </a:rPr>
              <a:t>ExB</a:t>
            </a:r>
            <a:r>
              <a:rPr lang="en-US" sz="2800" b="1" dirty="0" smtClean="0">
                <a:solidFill>
                  <a:schemeClr val="bg1"/>
                </a:solidFill>
              </a:rPr>
              <a:t> convection schemes yield saturate pressure</a:t>
            </a:r>
            <a:endParaRPr lang="en-US" sz="2800" b="1" dirty="0">
              <a:solidFill>
                <a:schemeClr val="bg1"/>
              </a:solidFill>
            </a:endParaRPr>
          </a:p>
        </p:txBody>
      </p:sp>
      <p:sp>
        <p:nvSpPr>
          <p:cNvPr id="9" name="TextBox 8"/>
          <p:cNvSpPr txBox="1"/>
          <p:nvPr/>
        </p:nvSpPr>
        <p:spPr>
          <a:xfrm>
            <a:off x="228600" y="1447800"/>
            <a:ext cx="3581400" cy="4524315"/>
          </a:xfrm>
          <a:prstGeom prst="rect">
            <a:avLst/>
          </a:prstGeom>
          <a:noFill/>
        </p:spPr>
        <p:txBody>
          <a:bodyPr wrap="square" rtlCol="0">
            <a:spAutoFit/>
          </a:bodyPr>
          <a:lstStyle/>
          <a:p>
            <a:pPr>
              <a:buFont typeface="Wingdings" pitchFamily="2" charset="2"/>
              <a:buChar char="Ø"/>
            </a:pPr>
            <a:r>
              <a:rPr lang="en-US" dirty="0" smtClean="0"/>
              <a:t>The nonlinear regime shows a more complicated convergence.</a:t>
            </a:r>
          </a:p>
          <a:p>
            <a:endParaRPr lang="en-US" dirty="0" smtClean="0"/>
          </a:p>
          <a:p>
            <a:pPr>
              <a:buFont typeface="Wingdings" pitchFamily="2" charset="2"/>
              <a:buChar char="Ø"/>
            </a:pPr>
            <a:r>
              <a:rPr lang="en-US" dirty="0" smtClean="0"/>
              <a:t>For high resolution, 3</a:t>
            </a:r>
            <a:r>
              <a:rPr lang="en-US" baseline="30000" dirty="0" smtClean="0"/>
              <a:t>rd</a:t>
            </a:r>
            <a:r>
              <a:rPr lang="en-US" dirty="0" smtClean="0"/>
              <a:t> WENO + 4</a:t>
            </a:r>
            <a:r>
              <a:rPr lang="en-US" baseline="30000" dirty="0" smtClean="0"/>
              <a:t>th</a:t>
            </a:r>
            <a:r>
              <a:rPr lang="en-US" dirty="0" smtClean="0"/>
              <a:t> order central or + </a:t>
            </a:r>
            <a:r>
              <a:rPr lang="en-US" dirty="0" err="1" smtClean="0"/>
              <a:t>upwinding</a:t>
            </a:r>
            <a:r>
              <a:rPr lang="en-US" dirty="0" smtClean="0"/>
              <a:t> shows good convergence with 3</a:t>
            </a:r>
            <a:r>
              <a:rPr lang="en-US" baseline="30000" dirty="0" smtClean="0"/>
              <a:t>rd</a:t>
            </a:r>
            <a:r>
              <a:rPr lang="en-US" dirty="0" smtClean="0"/>
              <a:t> WENO + Arakawa. The difference is less than 3.5%. The full WENO scheme is larger by 15.0%</a:t>
            </a:r>
          </a:p>
          <a:p>
            <a:pPr>
              <a:buFont typeface="Wingdings" pitchFamily="2" charset="2"/>
              <a:buChar char="Ø"/>
            </a:pPr>
            <a:endParaRPr lang="en-US" dirty="0" smtClean="0"/>
          </a:p>
          <a:p>
            <a:pPr>
              <a:buFont typeface="Wingdings" pitchFamily="2" charset="2"/>
              <a:buChar char="Ø"/>
            </a:pPr>
            <a:r>
              <a:rPr lang="en-US" dirty="0" smtClean="0"/>
              <a:t>The schemes for </a:t>
            </a:r>
            <a:r>
              <a:rPr lang="en-US" dirty="0" err="1" smtClean="0"/>
              <a:t>ExB</a:t>
            </a:r>
            <a:r>
              <a:rPr lang="en-US" dirty="0" smtClean="0"/>
              <a:t> drift determine the saturate pressure more effectively than </a:t>
            </a:r>
            <a:r>
              <a:rPr lang="en-US" cap="all" dirty="0" smtClean="0"/>
              <a:t>          </a:t>
            </a:r>
            <a:r>
              <a:rPr lang="en-US" dirty="0" smtClean="0"/>
              <a:t>. Lower order schemes for EXB obtain the lower pressure. </a:t>
            </a:r>
          </a:p>
          <a:p>
            <a:pPr>
              <a:buFont typeface="Wingdings" pitchFamily="2" charset="2"/>
              <a:buChar char="Ø"/>
            </a:pPr>
            <a:endParaRPr lang="en-US" dirty="0"/>
          </a:p>
        </p:txBody>
      </p:sp>
      <p:graphicFrame>
        <p:nvGraphicFramePr>
          <p:cNvPr id="17" name="Object 16"/>
          <p:cNvGraphicFramePr>
            <a:graphicFrameLocks noChangeAspect="1"/>
          </p:cNvGraphicFramePr>
          <p:nvPr/>
        </p:nvGraphicFramePr>
        <p:xfrm>
          <a:off x="2362200" y="4760260"/>
          <a:ext cx="520700" cy="304800"/>
        </p:xfrm>
        <a:graphic>
          <a:graphicData uri="http://schemas.openxmlformats.org/presentationml/2006/ole">
            <mc:AlternateContent xmlns:mc="http://schemas.openxmlformats.org/markup-compatibility/2006">
              <mc:Choice xmlns:v="urn:schemas-microsoft-com:vml" Requires="v">
                <p:oleObj spid="_x0000_s14376" name="Equation" r:id="rId5" imgW="317160" imgH="215640" progId="Equation.3">
                  <p:embed/>
                </p:oleObj>
              </mc:Choice>
              <mc:Fallback>
                <p:oleObj name="Equation" r:id="rId5" imgW="317160" imgH="2156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760260"/>
                        <a:ext cx="520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17"/>
          <p:cNvSpPr>
            <a:spLocks noGrp="1"/>
          </p:cNvSpPr>
          <p:nvPr>
            <p:ph type="sldNum" sz="quarter" idx="12"/>
          </p:nvPr>
        </p:nvSpPr>
        <p:spPr>
          <a:xfrm>
            <a:off x="7010400" y="6492875"/>
            <a:ext cx="2133600" cy="365125"/>
          </a:xfrm>
        </p:spPr>
        <p:txBody>
          <a:bodyPr/>
          <a:lstStyle/>
          <a:p>
            <a:fld id="{B6F15528-21DE-4FAA-801E-634DDDAF4B2B}" type="slidenum">
              <a:rPr lang="en-US" smtClean="0"/>
              <a:pPr/>
              <a:t>28</a:t>
            </a:fld>
            <a:endParaRPr lang="en-US" dirty="0"/>
          </a:p>
        </p:txBody>
      </p:sp>
      <p:pic>
        <p:nvPicPr>
          <p:cNvPr id="7" name="Picture 6"/>
          <p:cNvPicPr>
            <a:picLocks noChangeAspect="1"/>
          </p:cNvPicPr>
          <p:nvPr/>
        </p:nvPicPr>
        <p:blipFill>
          <a:blip r:embed="rId7"/>
          <a:stretch>
            <a:fillRect/>
          </a:stretch>
        </p:blipFill>
        <p:spPr>
          <a:xfrm>
            <a:off x="3581400" y="1371600"/>
            <a:ext cx="5308600" cy="43434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sz="2800" b="1" dirty="0" smtClean="0">
                <a:solidFill>
                  <a:schemeClr val="bg1"/>
                </a:solidFill>
              </a:rPr>
              <a:t>Nonlinear: </a:t>
            </a:r>
            <a:r>
              <a:rPr lang="en-US" altLang="zh-CN" sz="2800" b="1" dirty="0" smtClean="0">
                <a:solidFill>
                  <a:schemeClr val="bg1"/>
                </a:solidFill>
              </a:rPr>
              <a:t>S</a:t>
            </a:r>
            <a:r>
              <a:rPr lang="en-US" sz="2800" b="1" dirty="0" smtClean="0">
                <a:solidFill>
                  <a:schemeClr val="bg1"/>
                </a:solidFill>
              </a:rPr>
              <a:t>aturate pressure for different resolution is grouped by the order of schemes</a:t>
            </a:r>
            <a:endParaRPr lang="en-US" sz="2800" b="1" dirty="0">
              <a:solidFill>
                <a:schemeClr val="bg1"/>
              </a:solidFill>
            </a:endParaRPr>
          </a:p>
        </p:txBody>
      </p:sp>
      <p:sp>
        <p:nvSpPr>
          <p:cNvPr id="18" name="Slide Number Placeholder 17"/>
          <p:cNvSpPr>
            <a:spLocks noGrp="1"/>
          </p:cNvSpPr>
          <p:nvPr>
            <p:ph type="sldNum" sz="quarter" idx="12"/>
          </p:nvPr>
        </p:nvSpPr>
        <p:spPr>
          <a:xfrm>
            <a:off x="7010400" y="6492875"/>
            <a:ext cx="2133600" cy="365125"/>
          </a:xfrm>
        </p:spPr>
        <p:txBody>
          <a:bodyPr/>
          <a:lstStyle/>
          <a:p>
            <a:fld id="{B6F15528-21DE-4FAA-801E-634DDDAF4B2B}" type="slidenum">
              <a:rPr lang="en-US" smtClean="0"/>
              <a:pPr/>
              <a:t>29</a:t>
            </a:fld>
            <a:endParaRPr lang="en-US" dirty="0"/>
          </a:p>
        </p:txBody>
      </p:sp>
      <p:pic>
        <p:nvPicPr>
          <p:cNvPr id="7" name="Picture 6"/>
          <p:cNvPicPr>
            <a:picLocks noChangeAspect="1"/>
          </p:cNvPicPr>
          <p:nvPr/>
        </p:nvPicPr>
        <p:blipFill>
          <a:blip r:embed="rId4"/>
          <a:stretch>
            <a:fillRect/>
          </a:stretch>
        </p:blipFill>
        <p:spPr>
          <a:xfrm>
            <a:off x="4419600" y="1676400"/>
            <a:ext cx="4724400" cy="3810000"/>
          </a:xfrm>
          <a:prstGeom prst="rect">
            <a:avLst/>
          </a:prstGeom>
        </p:spPr>
      </p:pic>
      <p:sp>
        <p:nvSpPr>
          <p:cNvPr id="11" name="TextBox 10"/>
          <p:cNvSpPr txBox="1"/>
          <p:nvPr/>
        </p:nvSpPr>
        <p:spPr>
          <a:xfrm>
            <a:off x="533400" y="5562600"/>
            <a:ext cx="3505200" cy="369332"/>
          </a:xfrm>
          <a:prstGeom prst="rect">
            <a:avLst/>
          </a:prstGeom>
          <a:noFill/>
        </p:spPr>
        <p:txBody>
          <a:bodyPr wrap="square" rtlCol="0">
            <a:spAutoFit/>
          </a:bodyPr>
          <a:lstStyle/>
          <a:p>
            <a:pPr algn="ctr"/>
            <a:r>
              <a:rPr lang="en-US" dirty="0" err="1" smtClean="0"/>
              <a:t>Poloidal</a:t>
            </a:r>
            <a:r>
              <a:rPr lang="en-US" dirty="0" smtClean="0"/>
              <a:t> resolution</a:t>
            </a:r>
            <a:endParaRPr lang="en-US" dirty="0"/>
          </a:p>
        </p:txBody>
      </p:sp>
      <p:sp>
        <p:nvSpPr>
          <p:cNvPr id="13" name="TextBox 12"/>
          <p:cNvSpPr txBox="1"/>
          <p:nvPr/>
        </p:nvSpPr>
        <p:spPr>
          <a:xfrm>
            <a:off x="5410200" y="5562600"/>
            <a:ext cx="3581400" cy="381000"/>
          </a:xfrm>
          <a:prstGeom prst="rect">
            <a:avLst/>
          </a:prstGeom>
          <a:noFill/>
        </p:spPr>
        <p:txBody>
          <a:bodyPr wrap="square" rtlCol="0">
            <a:spAutoFit/>
          </a:bodyPr>
          <a:lstStyle/>
          <a:p>
            <a:pPr algn="ctr"/>
            <a:r>
              <a:rPr lang="en-US" dirty="0" smtClean="0"/>
              <a:t>Radial resolution</a:t>
            </a:r>
            <a:endParaRPr lang="en-US" dirty="0"/>
          </a:p>
        </p:txBody>
      </p:sp>
      <p:pic>
        <p:nvPicPr>
          <p:cNvPr id="9" name="Picture 8"/>
          <p:cNvPicPr>
            <a:picLocks noChangeAspect="1"/>
          </p:cNvPicPr>
          <p:nvPr/>
        </p:nvPicPr>
        <p:blipFill>
          <a:blip r:embed="rId5"/>
          <a:stretch>
            <a:fillRect/>
          </a:stretch>
        </p:blipFill>
        <p:spPr>
          <a:xfrm>
            <a:off x="1" y="1669984"/>
            <a:ext cx="4500703" cy="3740215"/>
          </a:xfrm>
          <a:prstGeom prst="rect">
            <a:avLst/>
          </a:prstGeom>
        </p:spPr>
      </p:pic>
    </p:spTree>
    <p:extLst>
      <p:ext uri="{BB962C8B-B14F-4D97-AF65-F5344CB8AC3E}">
        <p14:creationId xmlns:p14="http://schemas.microsoft.com/office/powerpoint/2010/main" val="114932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Background</a:t>
            </a:r>
            <a:endParaRPr lang="en-US" sz="3200" b="1" dirty="0">
              <a:solidFill>
                <a:schemeClr val="bg1"/>
              </a:solidFill>
            </a:endParaRPr>
          </a:p>
        </p:txBody>
      </p:sp>
      <p:sp>
        <p:nvSpPr>
          <p:cNvPr id="8" name="TextBox 7"/>
          <p:cNvSpPr txBox="1"/>
          <p:nvPr/>
        </p:nvSpPr>
        <p:spPr>
          <a:xfrm>
            <a:off x="3657600" y="1143000"/>
            <a:ext cx="5181600" cy="2031325"/>
          </a:xfrm>
          <a:prstGeom prst="rect">
            <a:avLst/>
          </a:prstGeom>
          <a:noFill/>
        </p:spPr>
        <p:txBody>
          <a:bodyPr wrap="square" rtlCol="0">
            <a:spAutoFit/>
          </a:bodyPr>
          <a:lstStyle/>
          <a:p>
            <a:pPr>
              <a:buNone/>
            </a:pPr>
            <a:r>
              <a:rPr lang="en-US" dirty="0" smtClean="0">
                <a:cs typeface="Arial" pitchFamily="34" charset="0"/>
              </a:rPr>
              <a:t>In H-mode, the localized edge modes (ELMs) is a dangerous perturbation for large </a:t>
            </a:r>
            <a:r>
              <a:rPr lang="en-US" dirty="0" err="1" smtClean="0">
                <a:cs typeface="Arial" pitchFamily="34" charset="0"/>
              </a:rPr>
              <a:t>tokamaks</a:t>
            </a:r>
            <a:r>
              <a:rPr lang="en-US" dirty="0" smtClean="0">
                <a:cs typeface="Arial" pitchFamily="34" charset="0"/>
              </a:rPr>
              <a:t>, such as ITER. ELMs are triggered by ideal MHD instabilities. The type I ELM is successfully explained by ideal peeling-ballooning (P-B) theory in pedestal, in which the steep pressure gradients drive ballooning mode and bootstrap current generates peeling mode.  </a:t>
            </a:r>
          </a:p>
        </p:txBody>
      </p:sp>
      <p:pic>
        <p:nvPicPr>
          <p:cNvPr id="47106" name="Picture 2"/>
          <p:cNvPicPr>
            <a:picLocks noChangeAspect="1" noChangeArrowheads="1"/>
          </p:cNvPicPr>
          <p:nvPr/>
        </p:nvPicPr>
        <p:blipFill>
          <a:blip r:embed="rId4" cstate="print"/>
          <a:srcRect/>
          <a:stretch>
            <a:fillRect/>
          </a:stretch>
        </p:blipFill>
        <p:spPr bwMode="auto">
          <a:xfrm>
            <a:off x="304800" y="1066800"/>
            <a:ext cx="2895600" cy="2616667"/>
          </a:xfrm>
          <a:prstGeom prst="rect">
            <a:avLst/>
          </a:prstGeom>
          <a:noFill/>
          <a:ln w="9525">
            <a:noFill/>
            <a:miter lim="800000"/>
            <a:headEnd/>
            <a:tailEnd/>
          </a:ln>
        </p:spPr>
      </p:pic>
      <p:pic>
        <p:nvPicPr>
          <p:cNvPr id="47107" name="Picture 3"/>
          <p:cNvPicPr>
            <a:picLocks noChangeAspect="1" noChangeArrowheads="1"/>
          </p:cNvPicPr>
          <p:nvPr/>
        </p:nvPicPr>
        <p:blipFill>
          <a:blip r:embed="rId5" cstate="print"/>
          <a:srcRect/>
          <a:stretch>
            <a:fillRect/>
          </a:stretch>
        </p:blipFill>
        <p:spPr bwMode="auto">
          <a:xfrm>
            <a:off x="4648200" y="3276600"/>
            <a:ext cx="4419600" cy="3364374"/>
          </a:xfrm>
          <a:prstGeom prst="rect">
            <a:avLst/>
          </a:prstGeom>
          <a:noFill/>
          <a:ln w="9525">
            <a:noFill/>
            <a:miter lim="800000"/>
            <a:headEnd/>
            <a:tailEnd/>
          </a:ln>
        </p:spPr>
      </p:pic>
      <p:sp>
        <p:nvSpPr>
          <p:cNvPr id="11" name="TextBox 10"/>
          <p:cNvSpPr txBox="1"/>
          <p:nvPr/>
        </p:nvSpPr>
        <p:spPr>
          <a:xfrm>
            <a:off x="381000" y="4267200"/>
            <a:ext cx="4114800" cy="1477328"/>
          </a:xfrm>
          <a:prstGeom prst="rect">
            <a:avLst/>
          </a:prstGeom>
          <a:noFill/>
        </p:spPr>
        <p:txBody>
          <a:bodyPr wrap="square" rtlCol="0">
            <a:spAutoFit/>
          </a:bodyPr>
          <a:lstStyle/>
          <a:p>
            <a:r>
              <a:rPr lang="en-US" dirty="0" smtClean="0"/>
              <a:t>BOUT++ simulates the Peeling-Ballooning modes through two fluid framework, which could study the nonlinear dynamics of ELMs including extensions beyond MHD physics.</a:t>
            </a:r>
            <a:endParaRPr lang="en-US" dirty="0"/>
          </a:p>
        </p:txBody>
      </p:sp>
      <p:sp>
        <p:nvSpPr>
          <p:cNvPr id="13" name="TextBox 12"/>
          <p:cNvSpPr txBox="1"/>
          <p:nvPr/>
        </p:nvSpPr>
        <p:spPr>
          <a:xfrm>
            <a:off x="1143000" y="3733800"/>
            <a:ext cx="2209800" cy="307777"/>
          </a:xfrm>
          <a:prstGeom prst="rect">
            <a:avLst/>
          </a:prstGeom>
          <a:noFill/>
        </p:spPr>
        <p:txBody>
          <a:bodyPr wrap="square" rtlCol="0">
            <a:spAutoFit/>
          </a:bodyPr>
          <a:lstStyle/>
          <a:p>
            <a:r>
              <a:rPr lang="en-US" sz="1400" dirty="0" smtClean="0"/>
              <a:t>ELMs in MAST</a:t>
            </a: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3</a:t>
            </a:fld>
            <a:endParaRPr lang="en-US" dirty="0"/>
          </a:p>
        </p:txBody>
      </p:sp>
      <p:sp>
        <p:nvSpPr>
          <p:cNvPr id="19" name="TextBox 18"/>
          <p:cNvSpPr txBox="1"/>
          <p:nvPr/>
        </p:nvSpPr>
        <p:spPr>
          <a:xfrm>
            <a:off x="8077200" y="6324600"/>
            <a:ext cx="228600" cy="369332"/>
          </a:xfrm>
          <a:prstGeom prst="rect">
            <a:avLst/>
          </a:prstGeom>
          <a:noFill/>
        </p:spPr>
        <p:txBody>
          <a:bodyPr wrap="square" rtlCol="0">
            <a:spAutoFit/>
          </a:bodyPr>
          <a:lstStyle/>
          <a:p>
            <a:r>
              <a:rPr lang="en-US" dirty="0" smtClean="0"/>
              <a:t>*</a:t>
            </a:r>
            <a:endParaRPr lang="en-US" dirty="0"/>
          </a:p>
        </p:txBody>
      </p:sp>
      <p:sp>
        <p:nvSpPr>
          <p:cNvPr id="20" name="TextBox 19"/>
          <p:cNvSpPr txBox="1"/>
          <p:nvPr/>
        </p:nvSpPr>
        <p:spPr>
          <a:xfrm>
            <a:off x="0" y="6581001"/>
            <a:ext cx="4572000" cy="276999"/>
          </a:xfrm>
          <a:prstGeom prst="rect">
            <a:avLst/>
          </a:prstGeom>
          <a:noFill/>
        </p:spPr>
        <p:txBody>
          <a:bodyPr wrap="square" rtlCol="0">
            <a:spAutoFit/>
          </a:bodyPr>
          <a:lstStyle/>
          <a:p>
            <a:r>
              <a:rPr lang="en-US" sz="1200" dirty="0" smtClean="0"/>
              <a:t>*Xu, X., et al., </a:t>
            </a:r>
            <a:r>
              <a:rPr lang="en-US" sz="1200" i="1" dirty="0" err="1" smtClean="0"/>
              <a:t>Nucl</a:t>
            </a:r>
            <a:r>
              <a:rPr lang="en-US" sz="1200" i="1" dirty="0" smtClean="0"/>
              <a:t>. Fusion </a:t>
            </a:r>
            <a:r>
              <a:rPr lang="en-US" sz="1200" dirty="0" smtClean="0"/>
              <a:t>51 103040 (2011)</a:t>
            </a:r>
            <a:endParaRPr lang="en-US" sz="1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0"/>
            <a:ext cx="7467600" cy="954107"/>
          </a:xfrm>
          <a:prstGeom prst="rect">
            <a:avLst/>
          </a:prstGeom>
          <a:noFill/>
        </p:spPr>
        <p:txBody>
          <a:bodyPr wrap="square" rtlCol="0">
            <a:spAutoFit/>
          </a:bodyPr>
          <a:lstStyle/>
          <a:p>
            <a:pPr algn="ctr"/>
            <a:r>
              <a:rPr lang="en-US" sz="2800" b="1" dirty="0" smtClean="0">
                <a:solidFill>
                  <a:schemeClr val="bg1"/>
                </a:solidFill>
              </a:rPr>
              <a:t>Nonlinear: </a:t>
            </a:r>
            <a:r>
              <a:rPr lang="en-US" altLang="zh-CN" sz="2800" b="1" dirty="0" smtClean="0">
                <a:solidFill>
                  <a:schemeClr val="bg1"/>
                </a:solidFill>
              </a:rPr>
              <a:t>ELM size with</a:t>
            </a:r>
            <a:r>
              <a:rPr lang="en-US" sz="2800" b="1" dirty="0" smtClean="0">
                <a:solidFill>
                  <a:schemeClr val="bg1"/>
                </a:solidFill>
              </a:rPr>
              <a:t> different resolutions is also grouped by the order </a:t>
            </a:r>
            <a:r>
              <a:rPr lang="en-US" sz="2800" b="1" smtClean="0">
                <a:solidFill>
                  <a:schemeClr val="bg1"/>
                </a:solidFill>
              </a:rPr>
              <a:t>of schemes</a:t>
            </a:r>
            <a:endParaRPr lang="en-US" sz="2800" b="1" dirty="0">
              <a:solidFill>
                <a:schemeClr val="bg1"/>
              </a:solidFill>
            </a:endParaRPr>
          </a:p>
        </p:txBody>
      </p:sp>
      <p:sp>
        <p:nvSpPr>
          <p:cNvPr id="18" name="Slide Number Placeholder 17"/>
          <p:cNvSpPr>
            <a:spLocks noGrp="1"/>
          </p:cNvSpPr>
          <p:nvPr>
            <p:ph type="sldNum" sz="quarter" idx="12"/>
          </p:nvPr>
        </p:nvSpPr>
        <p:spPr>
          <a:xfrm>
            <a:off x="7010400" y="6492875"/>
            <a:ext cx="2133600" cy="365125"/>
          </a:xfrm>
        </p:spPr>
        <p:txBody>
          <a:bodyPr/>
          <a:lstStyle/>
          <a:p>
            <a:fld id="{B6F15528-21DE-4FAA-801E-634DDDAF4B2B}" type="slidenum">
              <a:rPr lang="en-US" smtClean="0"/>
              <a:pPr/>
              <a:t>30</a:t>
            </a:fld>
            <a:endParaRPr lang="en-US" dirty="0"/>
          </a:p>
        </p:txBody>
      </p:sp>
      <p:sp>
        <p:nvSpPr>
          <p:cNvPr id="11" name="TextBox 10"/>
          <p:cNvSpPr txBox="1"/>
          <p:nvPr/>
        </p:nvSpPr>
        <p:spPr>
          <a:xfrm>
            <a:off x="533400" y="5562600"/>
            <a:ext cx="3505200" cy="369332"/>
          </a:xfrm>
          <a:prstGeom prst="rect">
            <a:avLst/>
          </a:prstGeom>
          <a:noFill/>
        </p:spPr>
        <p:txBody>
          <a:bodyPr wrap="square" rtlCol="0">
            <a:spAutoFit/>
          </a:bodyPr>
          <a:lstStyle/>
          <a:p>
            <a:pPr algn="ctr"/>
            <a:r>
              <a:rPr lang="en-US" dirty="0" err="1" smtClean="0"/>
              <a:t>Poloidal</a:t>
            </a:r>
            <a:r>
              <a:rPr lang="en-US" dirty="0" smtClean="0"/>
              <a:t> resolution</a:t>
            </a:r>
            <a:endParaRPr lang="en-US" dirty="0"/>
          </a:p>
        </p:txBody>
      </p:sp>
      <p:sp>
        <p:nvSpPr>
          <p:cNvPr id="13" name="TextBox 12"/>
          <p:cNvSpPr txBox="1"/>
          <p:nvPr/>
        </p:nvSpPr>
        <p:spPr>
          <a:xfrm>
            <a:off x="5410200" y="5562600"/>
            <a:ext cx="3581400" cy="381000"/>
          </a:xfrm>
          <a:prstGeom prst="rect">
            <a:avLst/>
          </a:prstGeom>
          <a:noFill/>
        </p:spPr>
        <p:txBody>
          <a:bodyPr wrap="square" rtlCol="0">
            <a:spAutoFit/>
          </a:bodyPr>
          <a:lstStyle/>
          <a:p>
            <a:pPr algn="ctr"/>
            <a:r>
              <a:rPr lang="en-US" dirty="0" smtClean="0"/>
              <a:t>Radial resolution</a:t>
            </a:r>
            <a:endParaRPr lang="en-US" dirty="0"/>
          </a:p>
        </p:txBody>
      </p:sp>
      <p:pic>
        <p:nvPicPr>
          <p:cNvPr id="9" name="Picture 8"/>
          <p:cNvPicPr>
            <a:picLocks noChangeAspect="1"/>
          </p:cNvPicPr>
          <p:nvPr/>
        </p:nvPicPr>
        <p:blipFill>
          <a:blip r:embed="rId4"/>
          <a:stretch>
            <a:fillRect/>
          </a:stretch>
        </p:blipFill>
        <p:spPr>
          <a:xfrm>
            <a:off x="4648200" y="1447800"/>
            <a:ext cx="4495800" cy="3886200"/>
          </a:xfrm>
          <a:prstGeom prst="rect">
            <a:avLst/>
          </a:prstGeom>
        </p:spPr>
      </p:pic>
      <p:pic>
        <p:nvPicPr>
          <p:cNvPr id="7" name="Picture 6"/>
          <p:cNvPicPr>
            <a:picLocks noChangeAspect="1"/>
          </p:cNvPicPr>
          <p:nvPr/>
        </p:nvPicPr>
        <p:blipFill>
          <a:blip r:embed="rId5"/>
          <a:stretch>
            <a:fillRect/>
          </a:stretch>
        </p:blipFill>
        <p:spPr>
          <a:xfrm>
            <a:off x="0" y="1496086"/>
            <a:ext cx="4785946" cy="3761714"/>
          </a:xfrm>
          <a:prstGeom prst="rect">
            <a:avLst/>
          </a:prstGeom>
        </p:spPr>
      </p:pic>
    </p:spTree>
    <p:extLst>
      <p:ext uri="{BB962C8B-B14F-4D97-AF65-F5344CB8AC3E}">
        <p14:creationId xmlns:p14="http://schemas.microsoft.com/office/powerpoint/2010/main" val="2910889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cstate="print"/>
          <a:srcRect/>
          <a:stretch>
            <a:fillRect/>
          </a:stretch>
        </p:blipFill>
        <p:spPr bwMode="auto">
          <a:xfrm>
            <a:off x="128865" y="3562350"/>
            <a:ext cx="8934450" cy="3295650"/>
          </a:xfrm>
          <a:prstGeom prst="rect">
            <a:avLst/>
          </a:prstGeom>
          <a:noFill/>
          <a:ln w="9525">
            <a:noFill/>
            <a:miter lim="800000"/>
            <a:headEnd/>
            <a:tailEnd/>
          </a:ln>
        </p:spPr>
      </p:pic>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3"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4"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457200" y="0"/>
            <a:ext cx="8229600" cy="954107"/>
          </a:xfrm>
          <a:prstGeom prst="rect">
            <a:avLst/>
          </a:prstGeom>
          <a:noFill/>
        </p:spPr>
        <p:txBody>
          <a:bodyPr wrap="square" rtlCol="0">
            <a:spAutoFit/>
          </a:bodyPr>
          <a:lstStyle/>
          <a:p>
            <a:pPr algn="ctr"/>
            <a:r>
              <a:rPr lang="en-US" sz="2800" b="1" dirty="0" smtClean="0">
                <a:solidFill>
                  <a:schemeClr val="bg1"/>
                </a:solidFill>
              </a:rPr>
              <a:t>Nonlinear: </a:t>
            </a:r>
            <a:r>
              <a:rPr lang="en-US" sz="2800" b="1" dirty="0" err="1" smtClean="0">
                <a:solidFill>
                  <a:schemeClr val="bg1"/>
                </a:solidFill>
              </a:rPr>
              <a:t>k</a:t>
            </a:r>
            <a:r>
              <a:rPr lang="en-US" sz="2800" b="1" baseline="-25000" dirty="0" err="1" smtClean="0">
                <a:solidFill>
                  <a:schemeClr val="bg1"/>
                </a:solidFill>
              </a:rPr>
              <a:t>r</a:t>
            </a:r>
            <a:r>
              <a:rPr lang="en-US" sz="2800" b="1" dirty="0" smtClean="0">
                <a:solidFill>
                  <a:schemeClr val="bg1"/>
                </a:solidFill>
              </a:rPr>
              <a:t> </a:t>
            </a:r>
            <a:r>
              <a:rPr lang="en-US" altLang="zh-CN" sz="2800" b="1" dirty="0" smtClean="0">
                <a:solidFill>
                  <a:schemeClr val="bg1"/>
                </a:solidFill>
              </a:rPr>
              <a:t>power </a:t>
            </a:r>
            <a:r>
              <a:rPr lang="en-US" sz="2800" b="1" dirty="0" smtClean="0">
                <a:solidFill>
                  <a:schemeClr val="bg1"/>
                </a:solidFill>
              </a:rPr>
              <a:t>spectra of perturbed pressure are converged for </a:t>
            </a:r>
            <a:r>
              <a:rPr lang="en-US" sz="2800" dirty="0" smtClean="0">
                <a:solidFill>
                  <a:schemeClr val="bg1"/>
                </a:solidFill>
              </a:rPr>
              <a:t>5&lt;</a:t>
            </a:r>
            <a:r>
              <a:rPr lang="en-US" sz="2800" dirty="0" err="1" smtClean="0">
                <a:solidFill>
                  <a:schemeClr val="bg1"/>
                </a:solidFill>
              </a:rPr>
              <a:t>k</a:t>
            </a:r>
            <a:r>
              <a:rPr lang="en-US" sz="2800" baseline="-25000" dirty="0" err="1" smtClean="0">
                <a:solidFill>
                  <a:schemeClr val="bg1"/>
                </a:solidFill>
              </a:rPr>
              <a:t>r</a:t>
            </a:r>
            <a:r>
              <a:rPr lang="en-US" sz="2800" dirty="0" smtClean="0">
                <a:solidFill>
                  <a:schemeClr val="bg1"/>
                </a:solidFill>
              </a:rPr>
              <a:t>&lt;80</a:t>
            </a:r>
            <a:endParaRPr lang="en-US" sz="2800" b="1" dirty="0">
              <a:solidFill>
                <a:schemeClr val="bg1"/>
              </a:solidFill>
            </a:endParaRPr>
          </a:p>
        </p:txBody>
      </p:sp>
      <p:sp>
        <p:nvSpPr>
          <p:cNvPr id="8" name="TextBox 7"/>
          <p:cNvSpPr txBox="1"/>
          <p:nvPr/>
        </p:nvSpPr>
        <p:spPr>
          <a:xfrm>
            <a:off x="152400" y="990600"/>
            <a:ext cx="8839200" cy="2246769"/>
          </a:xfrm>
          <a:prstGeom prst="rect">
            <a:avLst/>
          </a:prstGeom>
          <a:noFill/>
        </p:spPr>
        <p:txBody>
          <a:bodyPr wrap="square" rtlCol="0">
            <a:spAutoFit/>
          </a:bodyPr>
          <a:lstStyle/>
          <a:p>
            <a:endParaRPr lang="en-US" sz="1400" dirty="0" smtClean="0"/>
          </a:p>
          <a:p>
            <a:pPr>
              <a:buFont typeface="Wingdings" pitchFamily="2" charset="2"/>
              <a:buChar char="Ø"/>
            </a:pPr>
            <a:r>
              <a:rPr lang="en-US" sz="1400" dirty="0" smtClean="0"/>
              <a:t>All the schemes show the similar spectrum at medium </a:t>
            </a:r>
            <a:r>
              <a:rPr lang="en-US" sz="1400" dirty="0" err="1" smtClean="0"/>
              <a:t>k</a:t>
            </a:r>
            <a:r>
              <a:rPr lang="en-US" sz="1400" baseline="-25000" dirty="0" err="1" smtClean="0"/>
              <a:t>r</a:t>
            </a:r>
            <a:r>
              <a:rPr lang="en-US" sz="1400" dirty="0" smtClean="0"/>
              <a:t>:  5&lt;</a:t>
            </a:r>
            <a:r>
              <a:rPr lang="en-US" sz="1400" dirty="0" err="1" smtClean="0"/>
              <a:t>k</a:t>
            </a:r>
            <a:r>
              <a:rPr lang="en-US" sz="1400" baseline="-25000" dirty="0" err="1" smtClean="0"/>
              <a:t>r</a:t>
            </a:r>
            <a:r>
              <a:rPr lang="en-US" sz="1400" dirty="0" smtClean="0"/>
              <a:t>&lt;80.</a:t>
            </a:r>
          </a:p>
          <a:p>
            <a:pPr>
              <a:buFont typeface="Wingdings" pitchFamily="2" charset="2"/>
              <a:buChar char="Ø"/>
            </a:pPr>
            <a:endParaRPr lang="en-US" sz="1400" dirty="0" smtClean="0"/>
          </a:p>
          <a:p>
            <a:pPr>
              <a:buFont typeface="Wingdings" pitchFamily="2" charset="2"/>
              <a:buChar char="Ø"/>
            </a:pPr>
            <a:r>
              <a:rPr lang="en-US" sz="1400" dirty="0" smtClean="0"/>
              <a:t>For both resolutions, the 4</a:t>
            </a:r>
            <a:r>
              <a:rPr lang="en-US" sz="1400" baseline="30000" dirty="0" smtClean="0"/>
              <a:t>th</a:t>
            </a:r>
            <a:r>
              <a:rPr lang="en-US" sz="1400" dirty="0" smtClean="0"/>
              <a:t> </a:t>
            </a:r>
            <a:r>
              <a:rPr lang="en-US" sz="1400" dirty="0" err="1" smtClean="0"/>
              <a:t>upwinding</a:t>
            </a:r>
            <a:r>
              <a:rPr lang="en-US" sz="1400" dirty="0" smtClean="0"/>
              <a:t> + Arakawa shows a larger spectrum at high k</a:t>
            </a:r>
            <a:r>
              <a:rPr lang="en-US" sz="1400" baseline="-25000" dirty="0" smtClean="0"/>
              <a:t>r</a:t>
            </a:r>
            <a:r>
              <a:rPr lang="en-US" sz="1400" dirty="0" smtClean="0"/>
              <a:t>. </a:t>
            </a:r>
          </a:p>
          <a:p>
            <a:pPr>
              <a:buFont typeface="Wingdings" pitchFamily="2" charset="2"/>
              <a:buChar char="Ø"/>
            </a:pPr>
            <a:endParaRPr lang="en-US" sz="1400" dirty="0" smtClean="0"/>
          </a:p>
          <a:p>
            <a:pPr>
              <a:buFont typeface="Wingdings" pitchFamily="2" charset="2"/>
              <a:buChar char="Ø"/>
            </a:pPr>
            <a:r>
              <a:rPr lang="en-US" sz="1400" dirty="0" smtClean="0"/>
              <a:t>For the lower resolution at at high </a:t>
            </a:r>
            <a:r>
              <a:rPr lang="en-US" sz="1400" dirty="0" err="1" smtClean="0"/>
              <a:t>k</a:t>
            </a:r>
            <a:r>
              <a:rPr lang="en-US" sz="1400" baseline="-25000" dirty="0" err="1" smtClean="0"/>
              <a:t>r</a:t>
            </a:r>
            <a:r>
              <a:rPr lang="en-US" sz="1400" dirty="0" smtClean="0"/>
              <a:t>, these WENO+ Arakawa and WENO+WENO get much larger spectra than the other schemes.</a:t>
            </a:r>
          </a:p>
          <a:p>
            <a:pPr>
              <a:buFont typeface="Wingdings" pitchFamily="2" charset="2"/>
              <a:buChar char="Ø"/>
            </a:pPr>
            <a:endParaRPr lang="en-US" sz="1400" dirty="0" smtClean="0"/>
          </a:p>
          <a:p>
            <a:pPr>
              <a:buFont typeface="Wingdings" pitchFamily="2" charset="2"/>
              <a:buChar char="Ø"/>
            </a:pPr>
            <a:r>
              <a:rPr lang="en-US" sz="1400" dirty="0" smtClean="0"/>
              <a:t>For the higher resolution case,  WENO + Arakawa has the spectrum more close to full WENO. At high </a:t>
            </a:r>
            <a:r>
              <a:rPr lang="en-US" sz="1400" dirty="0" err="1" smtClean="0"/>
              <a:t>k</a:t>
            </a:r>
            <a:r>
              <a:rPr lang="en-US" sz="1400" baseline="-25000" dirty="0" err="1" smtClean="0"/>
              <a:t>r</a:t>
            </a:r>
            <a:r>
              <a:rPr lang="en-US" sz="1400" dirty="0" smtClean="0"/>
              <a:t> end, both spectrums are damped  and similar to other schemes.</a:t>
            </a:r>
            <a:endParaRPr lang="en-US" sz="1400" dirty="0"/>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31</a:t>
            </a:fld>
            <a:endParaRPr lang="en-US" dirty="0"/>
          </a:p>
        </p:txBody>
      </p:sp>
      <p:sp>
        <p:nvSpPr>
          <p:cNvPr id="10" name="TextBox 9"/>
          <p:cNvSpPr txBox="1"/>
          <p:nvPr/>
        </p:nvSpPr>
        <p:spPr>
          <a:xfrm>
            <a:off x="3581400" y="6581001"/>
            <a:ext cx="2209800" cy="276999"/>
          </a:xfrm>
          <a:prstGeom prst="rect">
            <a:avLst/>
          </a:prstGeom>
          <a:noFill/>
        </p:spPr>
        <p:txBody>
          <a:bodyPr wrap="square" rtlCol="0">
            <a:spAutoFit/>
          </a:bodyPr>
          <a:lstStyle/>
          <a:p>
            <a:r>
              <a:rPr lang="en-US" sz="1200" dirty="0" smtClean="0"/>
              <a:t>Here </a:t>
            </a:r>
            <a:r>
              <a:rPr lang="en-US" sz="1200" dirty="0" err="1" smtClean="0"/>
              <a:t>k</a:t>
            </a:r>
            <a:r>
              <a:rPr lang="en-US" sz="1200" baseline="-25000" dirty="0" err="1" smtClean="0"/>
              <a:t>r</a:t>
            </a:r>
            <a:r>
              <a:rPr lang="zh-CN" altLang="en-US" sz="1200" baseline="-25000" dirty="0" smtClean="0"/>
              <a:t> </a:t>
            </a:r>
            <a:r>
              <a:rPr lang="zh-CN" altLang="en-US" sz="1200" dirty="0" smtClean="0"/>
              <a:t> </a:t>
            </a:r>
            <a:r>
              <a:rPr lang="en-US" altLang="zh-CN" sz="1200" dirty="0" smtClean="0"/>
              <a:t>is the mode number</a:t>
            </a:r>
            <a:endParaRPr lang="en-US" sz="1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457200" y="0"/>
            <a:ext cx="8229600" cy="954107"/>
          </a:xfrm>
          <a:prstGeom prst="rect">
            <a:avLst/>
          </a:prstGeom>
          <a:noFill/>
        </p:spPr>
        <p:txBody>
          <a:bodyPr wrap="square" rtlCol="0">
            <a:spAutoFit/>
          </a:bodyPr>
          <a:lstStyle/>
          <a:p>
            <a:pPr algn="ctr"/>
            <a:r>
              <a:rPr lang="en-US" sz="2800" b="1" dirty="0" smtClean="0">
                <a:solidFill>
                  <a:schemeClr val="bg1"/>
                </a:solidFill>
              </a:rPr>
              <a:t>Nonlinear: </a:t>
            </a:r>
            <a:r>
              <a:rPr lang="en-US" sz="2800" b="1" dirty="0" err="1" smtClean="0">
                <a:solidFill>
                  <a:schemeClr val="bg1"/>
                </a:solidFill>
              </a:rPr>
              <a:t>k</a:t>
            </a:r>
            <a:r>
              <a:rPr lang="en-US" sz="2800" baseline="-25000" dirty="0" err="1" smtClean="0">
                <a:solidFill>
                  <a:schemeClr val="bg1"/>
                </a:solidFill>
                <a:latin typeface="Symbol" charset="2"/>
                <a:cs typeface="Symbol" charset="2"/>
              </a:rPr>
              <a:t>q</a:t>
            </a:r>
            <a:r>
              <a:rPr lang="en-US" sz="2800" b="1" dirty="0" smtClean="0">
                <a:solidFill>
                  <a:schemeClr val="bg1"/>
                </a:solidFill>
              </a:rPr>
              <a:t> </a:t>
            </a:r>
            <a:r>
              <a:rPr lang="en-US" altLang="zh-CN" sz="2800" b="1" dirty="0" smtClean="0">
                <a:solidFill>
                  <a:schemeClr val="bg1"/>
                </a:solidFill>
              </a:rPr>
              <a:t>power </a:t>
            </a:r>
            <a:r>
              <a:rPr lang="en-US" sz="2800" b="1" dirty="0" smtClean="0">
                <a:solidFill>
                  <a:schemeClr val="bg1"/>
                </a:solidFill>
              </a:rPr>
              <a:t>spectra of perturbed pressure shows consistency at high </a:t>
            </a:r>
            <a:r>
              <a:rPr lang="en-US" sz="2800" b="1" dirty="0" err="1" smtClean="0">
                <a:solidFill>
                  <a:schemeClr val="bg1"/>
                </a:solidFill>
              </a:rPr>
              <a:t>poloidal</a:t>
            </a:r>
            <a:r>
              <a:rPr lang="en-US" sz="2800" b="1" dirty="0" smtClean="0">
                <a:solidFill>
                  <a:schemeClr val="bg1"/>
                </a:solidFill>
              </a:rPr>
              <a:t> resolution </a:t>
            </a:r>
            <a:endParaRPr lang="en-US" sz="2800" b="1" dirty="0">
              <a:solidFill>
                <a:schemeClr val="bg1"/>
              </a:solidFill>
            </a:endParaRPr>
          </a:p>
        </p:txBody>
      </p:sp>
      <p:sp>
        <p:nvSpPr>
          <p:cNvPr id="8" name="TextBox 7"/>
          <p:cNvSpPr txBox="1"/>
          <p:nvPr/>
        </p:nvSpPr>
        <p:spPr>
          <a:xfrm>
            <a:off x="152400" y="1350663"/>
            <a:ext cx="8839200" cy="1538883"/>
          </a:xfrm>
          <a:prstGeom prst="rect">
            <a:avLst/>
          </a:prstGeom>
          <a:noFill/>
        </p:spPr>
        <p:txBody>
          <a:bodyPr wrap="square" rtlCol="0">
            <a:spAutoFit/>
          </a:bodyPr>
          <a:lstStyle/>
          <a:p>
            <a:endParaRPr lang="en-US" sz="1600" dirty="0" smtClean="0"/>
          </a:p>
          <a:p>
            <a:pPr>
              <a:buFont typeface="Wingdings" pitchFamily="2" charset="2"/>
              <a:buChar char="Ø"/>
            </a:pPr>
            <a:r>
              <a:rPr lang="en-US" sz="1600" dirty="0" smtClean="0"/>
              <a:t>All the spectra shows consistency at </a:t>
            </a:r>
            <a:r>
              <a:rPr lang="en-US" sz="1600" dirty="0" err="1" smtClean="0"/>
              <a:t>poloidal</a:t>
            </a:r>
            <a:r>
              <a:rPr lang="en-US" sz="1600" dirty="0" smtClean="0"/>
              <a:t> direction except the first order schemes and 3</a:t>
            </a:r>
            <a:r>
              <a:rPr lang="en-US" sz="1600" baseline="30000" dirty="0" smtClean="0"/>
              <a:t>rd</a:t>
            </a:r>
            <a:r>
              <a:rPr lang="en-US" sz="1600" dirty="0" smtClean="0"/>
              <a:t> WENO + 3</a:t>
            </a:r>
            <a:r>
              <a:rPr lang="en-US" sz="1600" baseline="30000" dirty="0" smtClean="0"/>
              <a:t>rd</a:t>
            </a:r>
            <a:r>
              <a:rPr lang="en-US" sz="1600" dirty="0" smtClean="0"/>
              <a:t> WENO for 512x64x64 resolution.</a:t>
            </a:r>
          </a:p>
          <a:p>
            <a:pPr>
              <a:buFont typeface="Wingdings" pitchFamily="2" charset="2"/>
              <a:buChar char="Ø"/>
            </a:pPr>
            <a:endParaRPr lang="en-US" sz="1600" dirty="0" smtClean="0"/>
          </a:p>
          <a:p>
            <a:pPr>
              <a:buFont typeface="Wingdings" pitchFamily="2" charset="2"/>
              <a:buChar char="Ø"/>
            </a:pPr>
            <a:r>
              <a:rPr lang="en-US" sz="1600" dirty="0" smtClean="0"/>
              <a:t>Increasing the </a:t>
            </a:r>
            <a:r>
              <a:rPr lang="en-US" sz="1600" dirty="0" err="1" smtClean="0"/>
              <a:t>poloidal</a:t>
            </a:r>
            <a:r>
              <a:rPr lang="en-US" sz="1600" dirty="0" smtClean="0"/>
              <a:t> resolution, all the 3</a:t>
            </a:r>
            <a:r>
              <a:rPr lang="en-US" sz="1600" baseline="30000" dirty="0" smtClean="0"/>
              <a:t>rd</a:t>
            </a:r>
            <a:r>
              <a:rPr lang="en-US" sz="1600" dirty="0" smtClean="0"/>
              <a:t> orders schemes show consistency. </a:t>
            </a:r>
          </a:p>
          <a:p>
            <a:pPr>
              <a:buFont typeface="Wingdings" pitchFamily="2" charset="2"/>
              <a:buChar char="Ø"/>
            </a:pPr>
            <a:endParaRPr lang="en-US" sz="1400" dirty="0" smtClean="0"/>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32</a:t>
            </a:fld>
            <a:endParaRPr lang="en-US" dirty="0"/>
          </a:p>
        </p:txBody>
      </p:sp>
      <p:grpSp>
        <p:nvGrpSpPr>
          <p:cNvPr id="13" name="Group 12"/>
          <p:cNvGrpSpPr/>
          <p:nvPr/>
        </p:nvGrpSpPr>
        <p:grpSpPr>
          <a:xfrm>
            <a:off x="228600" y="2937632"/>
            <a:ext cx="8534400" cy="3920368"/>
            <a:chOff x="228600" y="3590756"/>
            <a:chExt cx="8534400" cy="3377612"/>
          </a:xfrm>
        </p:grpSpPr>
        <p:pic>
          <p:nvPicPr>
            <p:cNvPr id="7" name="Picture 6"/>
            <p:cNvPicPr>
              <a:picLocks noChangeAspect="1"/>
            </p:cNvPicPr>
            <p:nvPr/>
          </p:nvPicPr>
          <p:blipFill>
            <a:blip r:embed="rId4"/>
            <a:stretch>
              <a:fillRect/>
            </a:stretch>
          </p:blipFill>
          <p:spPr>
            <a:xfrm>
              <a:off x="228600" y="3733800"/>
              <a:ext cx="4267200" cy="3234568"/>
            </a:xfrm>
            <a:prstGeom prst="rect">
              <a:avLst/>
            </a:prstGeom>
          </p:spPr>
        </p:pic>
        <p:pic>
          <p:nvPicPr>
            <p:cNvPr id="9" name="Picture 8"/>
            <p:cNvPicPr>
              <a:picLocks noChangeAspect="1"/>
            </p:cNvPicPr>
            <p:nvPr/>
          </p:nvPicPr>
          <p:blipFill>
            <a:blip r:embed="rId5"/>
            <a:stretch>
              <a:fillRect/>
            </a:stretch>
          </p:blipFill>
          <p:spPr>
            <a:xfrm>
              <a:off x="4397010" y="3590756"/>
              <a:ext cx="4365990" cy="3319349"/>
            </a:xfrm>
            <a:prstGeom prst="rect">
              <a:avLst/>
            </a:prstGeom>
          </p:spPr>
        </p:pic>
      </p:grpSp>
    </p:spTree>
    <p:extLst>
      <p:ext uri="{BB962C8B-B14F-4D97-AF65-F5344CB8AC3E}">
        <p14:creationId xmlns:p14="http://schemas.microsoft.com/office/powerpoint/2010/main" val="3263362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3200400"/>
            <a:ext cx="9144000" cy="3429000"/>
            <a:chOff x="0" y="3200400"/>
            <a:chExt cx="9144000" cy="3429000"/>
          </a:xfrm>
        </p:grpSpPr>
        <p:pic>
          <p:nvPicPr>
            <p:cNvPr id="19459" name="Picture 3"/>
            <p:cNvPicPr>
              <a:picLocks noChangeAspect="1" noChangeArrowheads="1"/>
            </p:cNvPicPr>
            <p:nvPr/>
          </p:nvPicPr>
          <p:blipFill>
            <a:blip r:embed="rId2" cstate="print"/>
            <a:srcRect/>
            <a:stretch>
              <a:fillRect/>
            </a:stretch>
          </p:blipFill>
          <p:spPr bwMode="auto">
            <a:xfrm>
              <a:off x="0" y="3200400"/>
              <a:ext cx="6220272" cy="3429000"/>
            </a:xfrm>
            <a:prstGeom prst="rect">
              <a:avLst/>
            </a:prstGeom>
            <a:noFill/>
            <a:ln w="9525">
              <a:noFill/>
              <a:miter lim="800000"/>
              <a:headEnd/>
              <a:tailEnd/>
            </a:ln>
          </p:spPr>
        </p:pic>
        <p:pic>
          <p:nvPicPr>
            <p:cNvPr id="19462" name="Picture 6"/>
            <p:cNvPicPr>
              <a:picLocks noChangeAspect="1" noChangeArrowheads="1"/>
            </p:cNvPicPr>
            <p:nvPr/>
          </p:nvPicPr>
          <p:blipFill>
            <a:blip r:embed="rId3" cstate="print"/>
            <a:srcRect/>
            <a:stretch>
              <a:fillRect/>
            </a:stretch>
          </p:blipFill>
          <p:spPr bwMode="auto">
            <a:xfrm>
              <a:off x="6096000" y="3429000"/>
              <a:ext cx="3048000" cy="2971800"/>
            </a:xfrm>
            <a:prstGeom prst="rect">
              <a:avLst/>
            </a:prstGeom>
            <a:noFill/>
            <a:ln w="9525">
              <a:noFill/>
              <a:miter lim="800000"/>
              <a:headEnd/>
              <a:tailEnd/>
            </a:ln>
          </p:spPr>
        </p:pic>
      </p:grpSp>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4"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5"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685800" y="0"/>
            <a:ext cx="7772400" cy="954107"/>
          </a:xfrm>
          <a:prstGeom prst="rect">
            <a:avLst/>
          </a:prstGeom>
          <a:noFill/>
        </p:spPr>
        <p:txBody>
          <a:bodyPr wrap="square" rtlCol="0">
            <a:spAutoFit/>
          </a:bodyPr>
          <a:lstStyle/>
          <a:p>
            <a:pPr algn="ctr"/>
            <a:r>
              <a:rPr lang="en-US" sz="2800" b="1" dirty="0" smtClean="0">
                <a:solidFill>
                  <a:schemeClr val="bg1"/>
                </a:solidFill>
              </a:rPr>
              <a:t>Lower order + Arakawa scheme works well without hyper-resistivity for low radial resolutions</a:t>
            </a:r>
            <a:endParaRPr lang="en-US" sz="2800" b="1" dirty="0">
              <a:solidFill>
                <a:schemeClr val="bg1"/>
              </a:solidFill>
            </a:endParaRPr>
          </a:p>
        </p:txBody>
      </p:sp>
      <p:sp>
        <p:nvSpPr>
          <p:cNvPr id="8" name="TextBox 7"/>
          <p:cNvSpPr txBox="1"/>
          <p:nvPr/>
        </p:nvSpPr>
        <p:spPr>
          <a:xfrm>
            <a:off x="152400" y="1143000"/>
            <a:ext cx="8839200" cy="1384995"/>
          </a:xfrm>
          <a:prstGeom prst="rect">
            <a:avLst/>
          </a:prstGeom>
          <a:noFill/>
        </p:spPr>
        <p:txBody>
          <a:bodyPr wrap="square" rtlCol="0">
            <a:spAutoFit/>
          </a:bodyPr>
          <a:lstStyle/>
          <a:p>
            <a:pPr>
              <a:buFont typeface="Wingdings" pitchFamily="2" charset="2"/>
              <a:buChar char="Ø"/>
            </a:pPr>
            <a:endParaRPr lang="en-US" sz="1400" dirty="0" smtClean="0"/>
          </a:p>
          <a:p>
            <a:pPr>
              <a:buFont typeface="Wingdings" pitchFamily="2" charset="2"/>
              <a:buChar char="Ø"/>
            </a:pPr>
            <a:r>
              <a:rPr lang="en-US" sz="1400" dirty="0" smtClean="0"/>
              <a:t>Lower grid resolution require larger hyper-resistivity: </a:t>
            </a:r>
            <a:br>
              <a:rPr lang="en-US" sz="1400" dirty="0" smtClean="0"/>
            </a:br>
            <a:r>
              <a:rPr lang="en-US" sz="1400" dirty="0" smtClean="0"/>
              <a:t>S</a:t>
            </a:r>
            <a:r>
              <a:rPr lang="en-US" sz="1400" baseline="-25000" dirty="0" smtClean="0"/>
              <a:t>H</a:t>
            </a:r>
            <a:r>
              <a:rPr lang="en-US" sz="1400" dirty="0" smtClean="0"/>
              <a:t>=10</a:t>
            </a:r>
            <a:r>
              <a:rPr lang="en-US" sz="1400" baseline="30000" dirty="0" smtClean="0"/>
              <a:t>11</a:t>
            </a:r>
            <a:r>
              <a:rPr lang="en-US" sz="1400" dirty="0" smtClean="0"/>
              <a:t> is necessary for 260x64 grid and S</a:t>
            </a:r>
            <a:r>
              <a:rPr lang="en-US" sz="1400" baseline="-25000" dirty="0" smtClean="0"/>
              <a:t>H</a:t>
            </a:r>
            <a:r>
              <a:rPr lang="en-US" sz="1400" dirty="0" smtClean="0"/>
              <a:t>=1.43x10</a:t>
            </a:r>
            <a:r>
              <a:rPr lang="en-US" sz="1400" baseline="30000" dirty="0" smtClean="0"/>
              <a:t>12</a:t>
            </a:r>
            <a:r>
              <a:rPr lang="en-US" sz="1400" dirty="0" smtClean="0"/>
              <a:t> for 1028x64 case, while S</a:t>
            </a:r>
            <a:r>
              <a:rPr lang="en-US" sz="1400" baseline="-25000" dirty="0" smtClean="0"/>
              <a:t>H</a:t>
            </a:r>
            <a:r>
              <a:rPr lang="en-US" sz="1400" dirty="0" smtClean="0"/>
              <a:t>=1x10</a:t>
            </a:r>
            <a:r>
              <a:rPr lang="en-US" sz="1400" baseline="30000" dirty="0" smtClean="0"/>
              <a:t>12</a:t>
            </a:r>
            <a:r>
              <a:rPr lang="en-US" sz="1400" dirty="0" smtClean="0"/>
              <a:t> for 516x64. </a:t>
            </a:r>
          </a:p>
          <a:p>
            <a:pPr>
              <a:buFont typeface="Wingdings" pitchFamily="2" charset="2"/>
              <a:buChar char="Ø"/>
            </a:pPr>
            <a:endParaRPr lang="en-US" sz="1400" dirty="0" smtClean="0"/>
          </a:p>
          <a:p>
            <a:pPr>
              <a:buFont typeface="Wingdings" pitchFamily="2" charset="2"/>
              <a:buChar char="Ø"/>
            </a:pPr>
            <a:r>
              <a:rPr lang="en-US" sz="1400" dirty="0" smtClean="0"/>
              <a:t>If we change the scheme for magnetic flutter from WENO to Arakawa, the simulation can work well for the resolutions below 1028 even without </a:t>
            </a:r>
            <a:r>
              <a:rPr lang="en-US" altLang="zh-CN" sz="1400" dirty="0" err="1" smtClean="0"/>
              <a:t>η</a:t>
            </a:r>
            <a:r>
              <a:rPr lang="en-US" altLang="zh-CN" sz="1400" baseline="-25000" dirty="0" err="1" smtClean="0"/>
              <a:t>H</a:t>
            </a:r>
            <a:r>
              <a:rPr lang="en-US" altLang="zh-CN" sz="1400" dirty="0" smtClean="0"/>
              <a:t>. However, </a:t>
            </a:r>
            <a:r>
              <a:rPr lang="en-US" altLang="zh-CN" sz="1400" dirty="0" err="1" smtClean="0"/>
              <a:t>η</a:t>
            </a:r>
            <a:r>
              <a:rPr lang="en-US" altLang="zh-CN" sz="1400" baseline="-25000" dirty="0" err="1" smtClean="0"/>
              <a:t>H</a:t>
            </a:r>
            <a:r>
              <a:rPr lang="en-US" altLang="zh-CN" sz="1400" baseline="-25000" dirty="0" smtClean="0"/>
              <a:t> </a:t>
            </a:r>
            <a:r>
              <a:rPr lang="en-US" altLang="zh-CN" sz="1400" dirty="0" smtClean="0"/>
              <a:t>is necessary for 1028x64. </a:t>
            </a:r>
            <a:endParaRPr lang="en-US" sz="1400" dirty="0"/>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Summary</a:t>
            </a:r>
            <a:endParaRPr lang="en-US" sz="3200" b="1" dirty="0">
              <a:solidFill>
                <a:schemeClr val="bg1"/>
              </a:solidFill>
            </a:endParaRPr>
          </a:p>
        </p:txBody>
      </p:sp>
      <p:sp>
        <p:nvSpPr>
          <p:cNvPr id="8" name="TextBox 7"/>
          <p:cNvSpPr txBox="1"/>
          <p:nvPr/>
        </p:nvSpPr>
        <p:spPr>
          <a:xfrm>
            <a:off x="152400" y="1073215"/>
            <a:ext cx="8839200" cy="5909311"/>
          </a:xfrm>
          <a:prstGeom prst="rect">
            <a:avLst/>
          </a:prstGeom>
          <a:noFill/>
        </p:spPr>
        <p:txBody>
          <a:bodyPr wrap="square" rtlCol="0">
            <a:spAutoFit/>
          </a:bodyPr>
          <a:lstStyle/>
          <a:p>
            <a:r>
              <a:rPr lang="en-US" dirty="0" smtClean="0"/>
              <a:t>4-field:</a:t>
            </a:r>
          </a:p>
          <a:p>
            <a:pPr lvl="1">
              <a:buFont typeface="Wingdings" pitchFamily="2" charset="2"/>
              <a:buChar char="Ø"/>
            </a:pPr>
            <a:r>
              <a:rPr lang="en-US" dirty="0" smtClean="0"/>
              <a:t>Perturbed parallel velocity will decrease the linear growth rate by 20.0%</a:t>
            </a:r>
          </a:p>
          <a:p>
            <a:pPr lvl="1">
              <a:buFont typeface="Wingdings" pitchFamily="2" charset="2"/>
              <a:buChar char="Ø"/>
            </a:pPr>
            <a:endParaRPr lang="en-US" dirty="0" smtClean="0"/>
          </a:p>
          <a:p>
            <a:r>
              <a:rPr lang="en-US" dirty="0" smtClean="0"/>
              <a:t>5-field:</a:t>
            </a:r>
          </a:p>
          <a:p>
            <a:pPr lvl="1">
              <a:buFont typeface="Wingdings" pitchFamily="2" charset="2"/>
              <a:buChar char="Ø"/>
            </a:pPr>
            <a:r>
              <a:rPr lang="en-US" dirty="0" smtClean="0"/>
              <a:t>n</a:t>
            </a:r>
            <a:r>
              <a:rPr lang="en-US" baseline="-25000" dirty="0" smtClean="0"/>
              <a:t>0</a:t>
            </a:r>
            <a:r>
              <a:rPr lang="en-US" dirty="0" smtClean="0"/>
              <a:t> will not affect the linear growth rate in Ideal MHD model. With d</a:t>
            </a:r>
            <a:r>
              <a:rPr lang="en-US" altLang="zh-CN" dirty="0" smtClean="0"/>
              <a:t>ia</a:t>
            </a:r>
            <a:r>
              <a:rPr lang="en-US" dirty="0" smtClean="0"/>
              <a:t>magnetic effects, the growth rate is inversely proportional to n</a:t>
            </a:r>
            <a:r>
              <a:rPr lang="en-US" baseline="-25000" dirty="0" smtClean="0"/>
              <a:t>0</a:t>
            </a:r>
            <a:r>
              <a:rPr lang="en-US" dirty="0" smtClean="0"/>
              <a:t>.</a:t>
            </a:r>
          </a:p>
          <a:p>
            <a:pPr lvl="1">
              <a:buFont typeface="Wingdings" pitchFamily="2" charset="2"/>
              <a:buChar char="Ø"/>
            </a:pPr>
            <a:r>
              <a:rPr lang="en-US" dirty="0" smtClean="0"/>
              <a:t>For the same profile of P</a:t>
            </a:r>
            <a:r>
              <a:rPr lang="en-US" baseline="-25000" dirty="0" smtClean="0"/>
              <a:t>0 </a:t>
            </a:r>
            <a:r>
              <a:rPr lang="en-US" dirty="0" smtClean="0"/>
              <a:t> and T</a:t>
            </a:r>
            <a:r>
              <a:rPr lang="en-US" baseline="-25000" dirty="0" smtClean="0"/>
              <a:t>0</a:t>
            </a:r>
            <a:r>
              <a:rPr lang="en-US" dirty="0" smtClean="0"/>
              <a:t> case, the cross term in </a:t>
            </a:r>
            <a:r>
              <a:rPr lang="en-US" dirty="0" err="1" smtClean="0"/>
              <a:t>vorticity</a:t>
            </a:r>
            <a:r>
              <a:rPr lang="en-US" dirty="0" smtClean="0"/>
              <a:t> enlarges the growth rate by 6.2% compared with spatial constant n</a:t>
            </a:r>
            <a:r>
              <a:rPr lang="en-US" baseline="-25000" dirty="0" smtClean="0"/>
              <a:t>0</a:t>
            </a:r>
            <a:r>
              <a:rPr lang="en-US" dirty="0" smtClean="0"/>
              <a:t> case in Ideal MHD. With diamagnetic effects, the percentage is 31.4% for n=15. </a:t>
            </a:r>
          </a:p>
          <a:p>
            <a:pPr lvl="1">
              <a:buFont typeface="Wingdings" pitchFamily="2" charset="2"/>
              <a:buChar char="Ø"/>
            </a:pPr>
            <a:r>
              <a:rPr lang="en-US" dirty="0" smtClean="0"/>
              <a:t>The density gradient will drive the perturbation into the core region and give a larger ELM size.</a:t>
            </a:r>
          </a:p>
          <a:p>
            <a:pPr lvl="1"/>
            <a:endParaRPr lang="en-US" dirty="0" smtClean="0"/>
          </a:p>
          <a:p>
            <a:r>
              <a:rPr lang="en-US" dirty="0" smtClean="0"/>
              <a:t> Schemes comparison:</a:t>
            </a:r>
          </a:p>
          <a:p>
            <a:pPr lvl="1">
              <a:buFont typeface="Wingdings" pitchFamily="2" charset="2"/>
              <a:buChar char="Ø"/>
            </a:pPr>
            <a:r>
              <a:rPr lang="en-US" dirty="0" smtClean="0"/>
              <a:t>For linear regime, most of the combinations of the schemes we tested in BOUT++ give the same results.</a:t>
            </a:r>
          </a:p>
          <a:p>
            <a:pPr lvl="1">
              <a:buFont typeface="Wingdings" pitchFamily="2" charset="2"/>
              <a:buChar char="Ø"/>
            </a:pPr>
            <a:r>
              <a:rPr lang="en-US" dirty="0" smtClean="0"/>
              <a:t>For nonlinear regime, the order of the schemes for </a:t>
            </a:r>
            <a:r>
              <a:rPr lang="en-US" dirty="0" err="1" smtClean="0"/>
              <a:t>ExB</a:t>
            </a:r>
            <a:r>
              <a:rPr lang="en-US" dirty="0" smtClean="0"/>
              <a:t> </a:t>
            </a:r>
            <a:r>
              <a:rPr lang="en-US" altLang="zh-CN" dirty="0" smtClean="0"/>
              <a:t>determines the results</a:t>
            </a:r>
            <a:r>
              <a:rPr lang="en-US" dirty="0" smtClean="0"/>
              <a:t>. </a:t>
            </a:r>
          </a:p>
          <a:p>
            <a:pPr lvl="1">
              <a:buFont typeface="Wingdings" pitchFamily="2" charset="2"/>
              <a:buChar char="Ø"/>
            </a:pPr>
            <a:r>
              <a:rPr lang="en-US" dirty="0" smtClean="0"/>
              <a:t>The Arakawa schemes in nonlinear magnetic flutter help the simulations to go through ELM crashes.</a:t>
            </a:r>
          </a:p>
          <a:p>
            <a:pPr lvl="1">
              <a:buFont typeface="Wingdings" pitchFamily="2" charset="2"/>
              <a:buChar char="Ø"/>
            </a:pPr>
            <a:r>
              <a:rPr lang="en-US" dirty="0" smtClean="0"/>
              <a:t>The </a:t>
            </a:r>
            <a:r>
              <a:rPr lang="en-US" dirty="0" err="1" smtClean="0"/>
              <a:t>k</a:t>
            </a:r>
            <a:r>
              <a:rPr lang="en-US" baseline="-25000" dirty="0" err="1" smtClean="0"/>
              <a:t>r</a:t>
            </a:r>
            <a:r>
              <a:rPr lang="en-US" dirty="0" smtClean="0"/>
              <a:t> power spectra show that all the schemes are similar at medium k</a:t>
            </a:r>
            <a:r>
              <a:rPr lang="en-US" baseline="-25000" dirty="0" smtClean="0"/>
              <a:t>r</a:t>
            </a:r>
            <a:r>
              <a:rPr lang="en-US" dirty="0" smtClean="0"/>
              <a:t>. The </a:t>
            </a:r>
            <a:r>
              <a:rPr lang="en-US" b="1" dirty="0" err="1"/>
              <a:t>k</a:t>
            </a:r>
            <a:r>
              <a:rPr lang="en-US" baseline="-25000" dirty="0" err="1">
                <a:latin typeface="Symbol" charset="2"/>
                <a:cs typeface="Symbol" charset="2"/>
              </a:rPr>
              <a:t>q</a:t>
            </a:r>
            <a:r>
              <a:rPr lang="en-US" dirty="0" smtClean="0"/>
              <a:t> spectra shows that all the 3</a:t>
            </a:r>
            <a:r>
              <a:rPr lang="en-US" baseline="30000" dirty="0" smtClean="0"/>
              <a:t>rd</a:t>
            </a:r>
            <a:r>
              <a:rPr lang="en-US" dirty="0" smtClean="0"/>
              <a:t> order schemes converge at high </a:t>
            </a:r>
            <a:r>
              <a:rPr lang="en-US" dirty="0" err="1" smtClean="0"/>
              <a:t>poloidal</a:t>
            </a:r>
            <a:r>
              <a:rPr lang="en-US" dirty="0" smtClean="0"/>
              <a:t> resolution.</a:t>
            </a:r>
          </a:p>
          <a:p>
            <a:pPr lvl="1">
              <a:buFont typeface="Wingdings" pitchFamily="2" charset="2"/>
              <a:buChar char="Ø"/>
            </a:pPr>
            <a:endParaRPr lang="en-US" dirty="0"/>
          </a:p>
        </p:txBody>
      </p:sp>
      <p:sp>
        <p:nvSpPr>
          <p:cNvPr id="11" name="Slide Number Placeholder 10"/>
          <p:cNvSpPr>
            <a:spLocks noGrp="1"/>
          </p:cNvSpPr>
          <p:nvPr>
            <p:ph type="sldNum" sz="quarter" idx="12"/>
          </p:nvPr>
        </p:nvSpPr>
        <p:spPr>
          <a:xfrm>
            <a:off x="7010400" y="6492875"/>
            <a:ext cx="2133600" cy="365125"/>
          </a:xfrm>
        </p:spPr>
        <p:txBody>
          <a:bodyPr/>
          <a:lstStyle/>
          <a:p>
            <a:fld id="{B6F15528-21DE-4FAA-801E-634DDDAF4B2B}" type="slidenum">
              <a:rPr lang="en-US" smtClean="0"/>
              <a:pPr/>
              <a:t>34</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3"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4"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altLang="zh-CN" sz="3200" b="1" dirty="0" smtClean="0">
                <a:solidFill>
                  <a:schemeClr val="bg1"/>
                </a:solidFill>
              </a:rPr>
              <a:t>Structure of BOUT++</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4</a:t>
            </a:fld>
            <a:endParaRPr lang="en-US" dirty="0"/>
          </a:p>
        </p:txBody>
      </p:sp>
      <p:graphicFrame>
        <p:nvGraphicFramePr>
          <p:cNvPr id="7" name="图示 6"/>
          <p:cNvGraphicFramePr/>
          <p:nvPr>
            <p:extLst>
              <p:ext uri="{D42A27DB-BD31-4B8C-83A1-F6EECF244321}">
                <p14:modId xmlns:p14="http://schemas.microsoft.com/office/powerpoint/2010/main" val="2391568498"/>
              </p:ext>
            </p:extLst>
          </p:nvPr>
        </p:nvGraphicFramePr>
        <p:xfrm>
          <a:off x="914400" y="1371600"/>
          <a:ext cx="7099610" cy="5105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肘形连接符 23"/>
          <p:cNvCxnSpPr/>
          <p:nvPr/>
        </p:nvCxnSpPr>
        <p:spPr>
          <a:xfrm>
            <a:off x="2362200" y="5105400"/>
            <a:ext cx="2667000" cy="281378"/>
          </a:xfrm>
          <a:prstGeom prst="bentConnector3">
            <a:avLst>
              <a:gd name="adj1" fmla="val 292"/>
            </a:avLst>
          </a:prstGeom>
          <a:ln w="19050"/>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10800000" flipV="1">
            <a:off x="4300654" y="5134755"/>
            <a:ext cx="2404947" cy="252022"/>
          </a:xfrm>
          <a:prstGeom prst="bentConnector3">
            <a:avLst>
              <a:gd name="adj1" fmla="val -1005"/>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029200" y="5134755"/>
            <a:ext cx="0" cy="35164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563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Geometry of BOUT++</a:t>
            </a:r>
            <a:endParaRPr lang="en-US" sz="3200" b="1" dirty="0">
              <a:solidFill>
                <a:schemeClr val="bg1"/>
              </a:solidFill>
            </a:endParaRPr>
          </a:p>
        </p:txBody>
      </p:sp>
      <p:sp>
        <p:nvSpPr>
          <p:cNvPr id="9" name="TextBox 8"/>
          <p:cNvSpPr txBox="1"/>
          <p:nvPr/>
        </p:nvSpPr>
        <p:spPr>
          <a:xfrm>
            <a:off x="304800" y="1066800"/>
            <a:ext cx="4953000" cy="2031325"/>
          </a:xfrm>
          <a:prstGeom prst="rect">
            <a:avLst/>
          </a:prstGeom>
          <a:noFill/>
        </p:spPr>
        <p:txBody>
          <a:bodyPr wrap="square" rtlCol="0">
            <a:spAutoFit/>
          </a:bodyPr>
          <a:lstStyle/>
          <a:p>
            <a:r>
              <a:rPr lang="en-US" dirty="0" smtClean="0"/>
              <a:t>All the simulations for these work are based on the shift circular cross-section </a:t>
            </a:r>
            <a:r>
              <a:rPr lang="en-US" dirty="0" err="1" smtClean="0"/>
              <a:t>toroidal</a:t>
            </a:r>
            <a:r>
              <a:rPr lang="en-US" dirty="0" smtClean="0"/>
              <a:t> </a:t>
            </a:r>
            <a:r>
              <a:rPr lang="en-US" dirty="0" err="1" smtClean="0"/>
              <a:t>equilibria</a:t>
            </a:r>
            <a:r>
              <a:rPr lang="en-US" dirty="0" smtClean="0"/>
              <a:t> (cbm18_dan8) generated by TOQ codes*. The equilibrium pressure is the same for all cases.</a:t>
            </a:r>
          </a:p>
          <a:p>
            <a:pPr>
              <a:buFont typeface="Wingdings" pitchFamily="2" charset="2"/>
              <a:buChar char="Ø"/>
            </a:pPr>
            <a:r>
              <a:rPr lang="en-US" dirty="0" smtClean="0"/>
              <a:t>JET-like aspect ratio</a:t>
            </a:r>
          </a:p>
          <a:p>
            <a:pPr>
              <a:buFont typeface="Wingdings" pitchFamily="2" charset="2"/>
              <a:buChar char="Ø"/>
            </a:pPr>
            <a:r>
              <a:rPr lang="en-US" dirty="0" smtClean="0"/>
              <a:t>Highly unstable to ballooning modes ( </a:t>
            </a:r>
            <a:r>
              <a:rPr lang="en-US" altLang="zh-CN" dirty="0" smtClean="0"/>
              <a:t>γ~0.</a:t>
            </a:r>
            <a:r>
              <a:rPr lang="en-US" dirty="0" smtClean="0"/>
              <a:t>2</a:t>
            </a:r>
            <a:r>
              <a:rPr lang="en-US" altLang="zh-CN" dirty="0" smtClean="0"/>
              <a:t>ω</a:t>
            </a:r>
            <a:r>
              <a:rPr lang="en-US" altLang="zh-CN" baseline="-25000" dirty="0" smtClean="0"/>
              <a:t>A</a:t>
            </a:r>
            <a:r>
              <a:rPr lang="en-US" dirty="0" smtClean="0"/>
              <a:t>)</a:t>
            </a:r>
          </a:p>
          <a:p>
            <a:pPr>
              <a:buFont typeface="Wingdings" pitchFamily="2" charset="2"/>
              <a:buChar char="Ø"/>
            </a:pPr>
            <a:r>
              <a:rPr lang="en-US" dirty="0" smtClean="0"/>
              <a:t>Widely used by NIMROD, M3D-c1</a:t>
            </a:r>
          </a:p>
        </p:txBody>
      </p:sp>
      <p:grpSp>
        <p:nvGrpSpPr>
          <p:cNvPr id="48" name="Group 47"/>
          <p:cNvGrpSpPr/>
          <p:nvPr/>
        </p:nvGrpSpPr>
        <p:grpSpPr>
          <a:xfrm>
            <a:off x="5181600" y="1066800"/>
            <a:ext cx="3657600" cy="3048000"/>
            <a:chOff x="533400" y="2209800"/>
            <a:chExt cx="4267200" cy="3820327"/>
          </a:xfrm>
        </p:grpSpPr>
        <p:pic>
          <p:nvPicPr>
            <p:cNvPr id="7171" name="Picture 3"/>
            <p:cNvPicPr>
              <a:picLocks noChangeAspect="1" noChangeArrowheads="1"/>
            </p:cNvPicPr>
            <p:nvPr/>
          </p:nvPicPr>
          <p:blipFill>
            <a:blip r:embed="rId4" cstate="print"/>
            <a:srcRect/>
            <a:stretch>
              <a:fillRect/>
            </a:stretch>
          </p:blipFill>
          <p:spPr bwMode="auto">
            <a:xfrm>
              <a:off x="533400" y="2209800"/>
              <a:ext cx="4267200" cy="3820327"/>
            </a:xfrm>
            <a:prstGeom prst="rect">
              <a:avLst/>
            </a:prstGeom>
            <a:noFill/>
            <a:ln w="9525">
              <a:noFill/>
              <a:miter lim="800000"/>
              <a:headEnd/>
              <a:tailEnd/>
            </a:ln>
          </p:spPr>
        </p:pic>
        <p:grpSp>
          <p:nvGrpSpPr>
            <p:cNvPr id="47" name="Group 46"/>
            <p:cNvGrpSpPr/>
            <p:nvPr/>
          </p:nvGrpSpPr>
          <p:grpSpPr>
            <a:xfrm>
              <a:off x="3022600" y="3355898"/>
              <a:ext cx="1168400" cy="2144810"/>
              <a:chOff x="3022600" y="3355898"/>
              <a:chExt cx="1168400" cy="2144810"/>
            </a:xfrm>
          </p:grpSpPr>
          <p:sp>
            <p:nvSpPr>
              <p:cNvPr id="40" name="TextBox 39"/>
              <p:cNvSpPr txBox="1"/>
              <p:nvPr/>
            </p:nvSpPr>
            <p:spPr>
              <a:xfrm>
                <a:off x="3124200" y="3581400"/>
                <a:ext cx="533400" cy="646331"/>
              </a:xfrm>
              <a:prstGeom prst="rect">
                <a:avLst/>
              </a:prstGeom>
              <a:solidFill>
                <a:schemeClr val="bg1"/>
              </a:solidFill>
            </p:spPr>
            <p:txBody>
              <a:bodyPr wrap="square" rtlCol="0">
                <a:spAutoFit/>
              </a:bodyPr>
              <a:lstStyle/>
              <a:p>
                <a:r>
                  <a:rPr lang="en-US" dirty="0" smtClean="0"/>
                  <a:t>      </a:t>
                </a:r>
              </a:p>
              <a:p>
                <a:endParaRPr lang="en-US" dirty="0"/>
              </a:p>
            </p:txBody>
          </p:sp>
          <p:grpSp>
            <p:nvGrpSpPr>
              <p:cNvPr id="39" name="Group 38"/>
              <p:cNvGrpSpPr/>
              <p:nvPr/>
            </p:nvGrpSpPr>
            <p:grpSpPr>
              <a:xfrm>
                <a:off x="3022600" y="3355898"/>
                <a:ext cx="711200" cy="911302"/>
                <a:chOff x="6680200" y="3584498"/>
                <a:chExt cx="711200" cy="911302"/>
              </a:xfrm>
            </p:grpSpPr>
            <p:sp>
              <p:nvSpPr>
                <p:cNvPr id="37" name="Curved Left Arrow 36"/>
                <p:cNvSpPr/>
                <p:nvPr/>
              </p:nvSpPr>
              <p:spPr>
                <a:xfrm>
                  <a:off x="7010400" y="3810000"/>
                  <a:ext cx="381000" cy="685800"/>
                </a:xfrm>
                <a:prstGeom prst="curvedLeftArrow">
                  <a:avLst/>
                </a:prstGeom>
                <a:solidFill>
                  <a:srgbClr val="FFC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C000"/>
                    </a:solidFill>
                  </a:endParaRPr>
                </a:p>
              </p:txBody>
            </p:sp>
            <p:sp>
              <p:nvSpPr>
                <p:cNvPr id="38" name="TextBox 37"/>
                <p:cNvSpPr txBox="1"/>
                <p:nvPr/>
              </p:nvSpPr>
              <p:spPr>
                <a:xfrm>
                  <a:off x="6680200" y="3584498"/>
                  <a:ext cx="304800" cy="369332"/>
                </a:xfrm>
                <a:prstGeom prst="rect">
                  <a:avLst/>
                </a:prstGeom>
                <a:noFill/>
              </p:spPr>
              <p:txBody>
                <a:bodyPr wrap="square" rtlCol="0">
                  <a:spAutoFit/>
                </a:bodyPr>
                <a:lstStyle/>
                <a:p>
                  <a:r>
                    <a:rPr lang="en-US" altLang="zh-CN" dirty="0" smtClean="0">
                      <a:solidFill>
                        <a:srgbClr val="FFC000"/>
                      </a:solidFill>
                    </a:rPr>
                    <a:t>θ</a:t>
                  </a:r>
                  <a:endParaRPr lang="en-US" dirty="0">
                    <a:solidFill>
                      <a:srgbClr val="FFC000"/>
                    </a:solidFill>
                  </a:endParaRPr>
                </a:p>
              </p:txBody>
            </p:sp>
          </p:grpSp>
          <p:sp>
            <p:nvSpPr>
              <p:cNvPr id="44" name="TextBox 43"/>
              <p:cNvSpPr txBox="1"/>
              <p:nvPr/>
            </p:nvSpPr>
            <p:spPr>
              <a:xfrm>
                <a:off x="3733800" y="5105400"/>
                <a:ext cx="457200" cy="369332"/>
              </a:xfrm>
              <a:prstGeom prst="rect">
                <a:avLst/>
              </a:prstGeom>
              <a:solidFill>
                <a:schemeClr val="bg1"/>
              </a:solidFill>
            </p:spPr>
            <p:txBody>
              <a:bodyPr wrap="square" rtlCol="0">
                <a:spAutoFit/>
              </a:bodyPr>
              <a:lstStyle/>
              <a:p>
                <a:r>
                  <a:rPr lang="en-US" dirty="0" smtClean="0"/>
                  <a:t>     </a:t>
                </a:r>
                <a:endParaRPr lang="en-US" dirty="0"/>
              </a:p>
            </p:txBody>
          </p:sp>
          <p:grpSp>
            <p:nvGrpSpPr>
              <p:cNvPr id="45" name="Group 44"/>
              <p:cNvGrpSpPr/>
              <p:nvPr/>
            </p:nvGrpSpPr>
            <p:grpSpPr>
              <a:xfrm>
                <a:off x="3581400" y="4343400"/>
                <a:ext cx="555485" cy="1157308"/>
                <a:chOff x="6378715" y="3948092"/>
                <a:chExt cx="555485" cy="1157308"/>
              </a:xfrm>
            </p:grpSpPr>
            <p:sp>
              <p:nvSpPr>
                <p:cNvPr id="13" name="TextBox 12"/>
                <p:cNvSpPr txBox="1"/>
                <p:nvPr/>
              </p:nvSpPr>
              <p:spPr>
                <a:xfrm>
                  <a:off x="6629400" y="4724400"/>
                  <a:ext cx="304800" cy="381000"/>
                </a:xfrm>
                <a:prstGeom prst="rect">
                  <a:avLst/>
                </a:prstGeom>
                <a:noFill/>
              </p:spPr>
              <p:txBody>
                <a:bodyPr wrap="square" rtlCol="0">
                  <a:spAutoFit/>
                </a:bodyPr>
                <a:lstStyle/>
                <a:p>
                  <a:r>
                    <a:rPr lang="en-US" altLang="zh-CN" dirty="0" smtClean="0">
                      <a:solidFill>
                        <a:schemeClr val="accent1"/>
                      </a:solidFill>
                    </a:rPr>
                    <a:t>ψ</a:t>
                  </a:r>
                  <a:endParaRPr lang="en-US" dirty="0">
                    <a:solidFill>
                      <a:schemeClr val="accent1"/>
                    </a:solidFill>
                  </a:endParaRPr>
                </a:p>
              </p:txBody>
            </p:sp>
            <p:sp>
              <p:nvSpPr>
                <p:cNvPr id="42" name="Right Arrow 41"/>
                <p:cNvSpPr/>
                <p:nvPr/>
              </p:nvSpPr>
              <p:spPr>
                <a:xfrm rot="3475563">
                  <a:off x="6055709" y="4271098"/>
                  <a:ext cx="830984" cy="184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7173" name="Picture 5"/>
          <p:cNvPicPr>
            <a:picLocks noChangeAspect="1" noChangeArrowheads="1"/>
          </p:cNvPicPr>
          <p:nvPr/>
        </p:nvPicPr>
        <p:blipFill>
          <a:blip r:embed="rId5" cstate="print"/>
          <a:srcRect/>
          <a:stretch>
            <a:fillRect/>
          </a:stretch>
        </p:blipFill>
        <p:spPr bwMode="auto">
          <a:xfrm>
            <a:off x="685800" y="3733800"/>
            <a:ext cx="3710229" cy="2362200"/>
          </a:xfrm>
          <a:prstGeom prst="rect">
            <a:avLst/>
          </a:prstGeom>
          <a:noFill/>
          <a:ln w="9525">
            <a:noFill/>
            <a:miter lim="800000"/>
            <a:headEnd/>
            <a:tailEnd/>
          </a:ln>
        </p:spPr>
      </p:pic>
      <p:grpSp>
        <p:nvGrpSpPr>
          <p:cNvPr id="54" name="Group 53"/>
          <p:cNvGrpSpPr/>
          <p:nvPr/>
        </p:nvGrpSpPr>
        <p:grpSpPr>
          <a:xfrm>
            <a:off x="4648200" y="4343400"/>
            <a:ext cx="4343400" cy="2027791"/>
            <a:chOff x="4648200" y="4343400"/>
            <a:chExt cx="4343400" cy="2027791"/>
          </a:xfrm>
        </p:grpSpPr>
        <p:sp>
          <p:nvSpPr>
            <p:cNvPr id="50" name="TextBox 49"/>
            <p:cNvSpPr txBox="1"/>
            <p:nvPr/>
          </p:nvSpPr>
          <p:spPr>
            <a:xfrm>
              <a:off x="4648200" y="4343400"/>
              <a:ext cx="4343400" cy="369332"/>
            </a:xfrm>
            <a:prstGeom prst="rect">
              <a:avLst/>
            </a:prstGeom>
            <a:noFill/>
          </p:spPr>
          <p:txBody>
            <a:bodyPr wrap="square" rtlCol="0">
              <a:spAutoFit/>
            </a:bodyPr>
            <a:lstStyle/>
            <a:p>
              <a:r>
                <a:rPr lang="en-US" dirty="0" smtClean="0"/>
                <a:t>Field aligned coordinate applied in BOUT++:</a:t>
              </a:r>
              <a:endParaRPr lang="en-US" dirty="0"/>
            </a:p>
          </p:txBody>
        </p:sp>
        <p:pic>
          <p:nvPicPr>
            <p:cNvPr id="7174" name="Picture 6"/>
            <p:cNvPicPr>
              <a:picLocks noChangeAspect="1" noChangeArrowheads="1"/>
            </p:cNvPicPr>
            <p:nvPr/>
          </p:nvPicPr>
          <p:blipFill>
            <a:blip r:embed="rId6" cstate="print"/>
            <a:srcRect/>
            <a:stretch>
              <a:fillRect/>
            </a:stretch>
          </p:blipFill>
          <p:spPr bwMode="auto">
            <a:xfrm>
              <a:off x="6096000" y="4800600"/>
              <a:ext cx="1143000" cy="564776"/>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5867400" y="5334000"/>
              <a:ext cx="1639388" cy="457200"/>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srcRect/>
            <a:stretch>
              <a:fillRect/>
            </a:stretch>
          </p:blipFill>
          <p:spPr bwMode="auto">
            <a:xfrm>
              <a:off x="5943600" y="5791200"/>
              <a:ext cx="1371600" cy="579991"/>
            </a:xfrm>
            <a:prstGeom prst="rect">
              <a:avLst/>
            </a:prstGeom>
            <a:noFill/>
            <a:ln w="9525">
              <a:noFill/>
              <a:miter lim="800000"/>
              <a:headEnd/>
              <a:tailEnd/>
            </a:ln>
          </p:spPr>
        </p:pic>
      </p:grpSp>
      <p:sp>
        <p:nvSpPr>
          <p:cNvPr id="29" name="Slide Number Placeholder 28"/>
          <p:cNvSpPr>
            <a:spLocks noGrp="1"/>
          </p:cNvSpPr>
          <p:nvPr>
            <p:ph type="sldNum" sz="quarter" idx="12"/>
          </p:nvPr>
        </p:nvSpPr>
        <p:spPr>
          <a:xfrm>
            <a:off x="7010400" y="6492875"/>
            <a:ext cx="2133600" cy="365125"/>
          </a:xfrm>
        </p:spPr>
        <p:txBody>
          <a:bodyPr/>
          <a:lstStyle/>
          <a:p>
            <a:fld id="{B6F15528-21DE-4FAA-801E-634DDDAF4B2B}" type="slidenum">
              <a:rPr lang="en-US" smtClean="0"/>
              <a:pPr/>
              <a:t>5</a:t>
            </a:fld>
            <a:endParaRPr lang="en-US" dirty="0"/>
          </a:p>
        </p:txBody>
      </p:sp>
      <p:sp>
        <p:nvSpPr>
          <p:cNvPr id="30" name="TextBox 29"/>
          <p:cNvSpPr txBox="1"/>
          <p:nvPr/>
        </p:nvSpPr>
        <p:spPr>
          <a:xfrm>
            <a:off x="0" y="6581001"/>
            <a:ext cx="5715000" cy="276999"/>
          </a:xfrm>
          <a:prstGeom prst="rect">
            <a:avLst/>
          </a:prstGeom>
          <a:noFill/>
        </p:spPr>
        <p:txBody>
          <a:bodyPr wrap="square" rtlCol="0">
            <a:spAutoFit/>
          </a:bodyPr>
          <a:lstStyle/>
          <a:p>
            <a:r>
              <a:rPr lang="en-US" sz="1200" dirty="0" smtClean="0"/>
              <a:t>* Miller R.L. and Dam J.W.V. </a:t>
            </a:r>
            <a:r>
              <a:rPr lang="en-US" sz="1200" i="1" dirty="0" err="1" smtClean="0"/>
              <a:t>Nucl</a:t>
            </a:r>
            <a:r>
              <a:rPr lang="en-US" sz="1200" i="1" dirty="0" smtClean="0"/>
              <a:t>. Fusion </a:t>
            </a:r>
            <a:r>
              <a:rPr lang="en-US" sz="1200" dirty="0" smtClean="0"/>
              <a:t>27 2101 (1987).</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sz="3200" b="1" dirty="0" smtClean="0">
                <a:solidFill>
                  <a:schemeClr val="bg1"/>
                </a:solidFill>
              </a:rPr>
              <a:t>Outline</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6</a:t>
            </a:fld>
            <a:endParaRPr lang="en-US" dirty="0"/>
          </a:p>
        </p:txBody>
      </p:sp>
      <p:sp>
        <p:nvSpPr>
          <p:cNvPr id="15" name="TextBox 14"/>
          <p:cNvSpPr txBox="1"/>
          <p:nvPr/>
        </p:nvSpPr>
        <p:spPr>
          <a:xfrm>
            <a:off x="304800" y="1371600"/>
            <a:ext cx="8686800" cy="4832092"/>
          </a:xfrm>
          <a:prstGeom prst="rect">
            <a:avLst/>
          </a:prstGeom>
          <a:noFill/>
        </p:spPr>
        <p:txBody>
          <a:bodyPr wrap="square" rtlCol="0">
            <a:spAutoFit/>
          </a:bodyPr>
          <a:lstStyle/>
          <a:p>
            <a:pPr marL="800100" lvl="1" indent="-342900">
              <a:buFont typeface="+mj-lt"/>
              <a:buAutoNum type="arabicPeriod"/>
            </a:pPr>
            <a:r>
              <a:rPr lang="en-US" sz="2800" dirty="0" smtClean="0">
                <a:solidFill>
                  <a:schemeClr val="bg2"/>
                </a:solidFill>
              </a:rPr>
              <a:t>Background</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t>4-field peeling-ballooning simulation with BOUT++</a:t>
            </a:r>
          </a:p>
          <a:p>
            <a:pPr marL="800100" lvl="1" indent="-342900">
              <a:buFont typeface="+mj-lt"/>
              <a:buAutoNum type="arabicPeriod"/>
            </a:pPr>
            <a:endParaRPr lang="en-US" sz="2800" dirty="0" smtClean="0"/>
          </a:p>
          <a:p>
            <a:pPr marL="800100" lvl="1" indent="-342900">
              <a:buFont typeface="+mj-lt"/>
              <a:buAutoNum type="arabicPeriod"/>
            </a:pPr>
            <a:r>
              <a:rPr lang="en-US" sz="2800" dirty="0" smtClean="0">
                <a:solidFill>
                  <a:schemeClr val="bg2"/>
                </a:solidFill>
              </a:rPr>
              <a:t>5-field simulation</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Linear simulation on EAST</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Comparison of numerical schemes in BOUT++ </a:t>
            </a:r>
          </a:p>
          <a:p>
            <a:pPr marL="800100" lvl="1" indent="-342900">
              <a:buFont typeface="+mj-lt"/>
              <a:buAutoNum type="arabicPeriod"/>
            </a:pPr>
            <a:endParaRPr lang="en-US" sz="2800" dirty="0" smtClean="0">
              <a:solidFill>
                <a:schemeClr val="bg2"/>
              </a:solidFill>
            </a:endParaRPr>
          </a:p>
          <a:p>
            <a:pPr marL="800100" lvl="1" indent="-342900">
              <a:buFont typeface="+mj-lt"/>
              <a:buAutoNum type="arabicPeriod"/>
            </a:pPr>
            <a:r>
              <a:rPr lang="en-US" sz="2800" dirty="0" smtClean="0">
                <a:solidFill>
                  <a:schemeClr val="bg2"/>
                </a:solidFill>
              </a:rPr>
              <a:t>Summary</a:t>
            </a:r>
            <a:endParaRPr lang="en-US" sz="2800" dirty="0">
              <a:solidFill>
                <a:schemeClr val="bg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76200"/>
            <a:ext cx="7467600" cy="954107"/>
          </a:xfrm>
          <a:prstGeom prst="rect">
            <a:avLst/>
          </a:prstGeom>
          <a:noFill/>
        </p:spPr>
        <p:txBody>
          <a:bodyPr wrap="square" rtlCol="0">
            <a:spAutoFit/>
          </a:bodyPr>
          <a:lstStyle/>
          <a:p>
            <a:pPr algn="ctr"/>
            <a:r>
              <a:rPr lang="en-US" sz="2800" b="1" dirty="0" smtClean="0">
                <a:solidFill>
                  <a:schemeClr val="bg1"/>
                </a:solidFill>
              </a:rPr>
              <a:t>4-field peeling-Ballooning model with perturbed parallel velocity</a:t>
            </a:r>
            <a:endParaRPr lang="en-US" sz="2800" b="1" dirty="0">
              <a:solidFill>
                <a:schemeClr val="bg1"/>
              </a:solidFill>
            </a:endParaRPr>
          </a:p>
        </p:txBody>
      </p:sp>
      <p:sp>
        <p:nvSpPr>
          <p:cNvPr id="32" name="Rectangle 31"/>
          <p:cNvSpPr/>
          <p:nvPr/>
        </p:nvSpPr>
        <p:spPr>
          <a:xfrm>
            <a:off x="7449665" y="2707355"/>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94810" y="2707340"/>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02070" y="1774995"/>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923916" y="1788460"/>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37"/>
          <p:cNvGrpSpPr/>
          <p:nvPr/>
        </p:nvGrpSpPr>
        <p:grpSpPr>
          <a:xfrm>
            <a:off x="762000" y="1371600"/>
            <a:ext cx="7432705" cy="4953000"/>
            <a:chOff x="304800" y="1143000"/>
            <a:chExt cx="8115300" cy="5578952"/>
          </a:xfrm>
        </p:grpSpPr>
        <p:grpSp>
          <p:nvGrpSpPr>
            <p:cNvPr id="8" name="Group 22"/>
            <p:cNvGrpSpPr/>
            <p:nvPr/>
          </p:nvGrpSpPr>
          <p:grpSpPr>
            <a:xfrm>
              <a:off x="304800" y="1905000"/>
              <a:ext cx="3161522" cy="1219200"/>
              <a:chOff x="304800" y="1676400"/>
              <a:chExt cx="3547074" cy="1371600"/>
            </a:xfrm>
          </p:grpSpPr>
          <p:sp>
            <p:nvSpPr>
              <p:cNvPr id="22" name="Rectangle 21"/>
              <p:cNvSpPr/>
              <p:nvPr/>
            </p:nvSpPr>
            <p:spPr>
              <a:xfrm>
                <a:off x="304800" y="1676400"/>
                <a:ext cx="3547074" cy="1371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8"/>
              <p:cNvGrpSpPr/>
              <p:nvPr/>
            </p:nvGrpSpPr>
            <p:grpSpPr>
              <a:xfrm>
                <a:off x="381000" y="1752600"/>
                <a:ext cx="3429000" cy="1224828"/>
                <a:chOff x="381000" y="1752600"/>
                <a:chExt cx="3429000" cy="1224828"/>
              </a:xfrm>
            </p:grpSpPr>
            <p:pic>
              <p:nvPicPr>
                <p:cNvPr id="11" name="Picture 2"/>
                <p:cNvPicPr>
                  <a:picLocks noChangeAspect="1" noChangeArrowheads="1"/>
                </p:cNvPicPr>
                <p:nvPr/>
              </p:nvPicPr>
              <p:blipFill>
                <a:blip r:embed="rId4" cstate="print"/>
                <a:srcRect/>
                <a:stretch>
                  <a:fillRect/>
                </a:stretch>
              </p:blipFill>
              <p:spPr bwMode="auto">
                <a:xfrm>
                  <a:off x="1371600" y="1752600"/>
                  <a:ext cx="1464972" cy="381000"/>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381000" y="2438400"/>
                  <a:ext cx="3429000" cy="539028"/>
                </a:xfrm>
                <a:prstGeom prst="rect">
                  <a:avLst/>
                </a:prstGeom>
                <a:noFill/>
                <a:ln w="9525">
                  <a:noFill/>
                  <a:miter lim="800000"/>
                  <a:headEnd/>
                  <a:tailEnd/>
                </a:ln>
              </p:spPr>
            </p:pic>
          </p:grpSp>
        </p:grpSp>
        <p:grpSp>
          <p:nvGrpSpPr>
            <p:cNvPr id="10" name="Group 19"/>
            <p:cNvGrpSpPr/>
            <p:nvPr/>
          </p:nvGrpSpPr>
          <p:grpSpPr>
            <a:xfrm>
              <a:off x="2438400" y="3657600"/>
              <a:ext cx="3429000" cy="3064352"/>
              <a:chOff x="2438400" y="3810000"/>
              <a:chExt cx="3429000" cy="3064352"/>
            </a:xfrm>
          </p:grpSpPr>
          <p:pic>
            <p:nvPicPr>
              <p:cNvPr id="2055" name="Picture 7"/>
              <p:cNvPicPr>
                <a:picLocks noChangeAspect="1" noChangeArrowheads="1"/>
              </p:cNvPicPr>
              <p:nvPr/>
            </p:nvPicPr>
            <p:blipFill>
              <a:blip r:embed="rId6" cstate="print"/>
              <a:srcRect/>
              <a:stretch>
                <a:fillRect/>
              </a:stretch>
            </p:blipFill>
            <p:spPr bwMode="auto">
              <a:xfrm>
                <a:off x="2438400" y="3810000"/>
                <a:ext cx="3429000" cy="522956"/>
              </a:xfrm>
              <a:prstGeom prst="rect">
                <a:avLst/>
              </a:prstGeom>
              <a:noFill/>
              <a:ln w="9525">
                <a:noFill/>
                <a:miter lim="800000"/>
                <a:headEnd/>
                <a:tailEnd/>
              </a:ln>
            </p:spPr>
          </p:pic>
          <p:pic>
            <p:nvPicPr>
              <p:cNvPr id="2056" name="Picture 8"/>
              <p:cNvPicPr>
                <a:picLocks noChangeAspect="1" noChangeArrowheads="1"/>
              </p:cNvPicPr>
              <p:nvPr/>
            </p:nvPicPr>
            <p:blipFill>
              <a:blip r:embed="rId7" cstate="print"/>
              <a:srcRect/>
              <a:stretch>
                <a:fillRect/>
              </a:stretch>
            </p:blipFill>
            <p:spPr bwMode="auto">
              <a:xfrm>
                <a:off x="2819400" y="4419599"/>
                <a:ext cx="2590800" cy="2454753"/>
              </a:xfrm>
              <a:prstGeom prst="rect">
                <a:avLst/>
              </a:prstGeom>
              <a:noFill/>
              <a:ln w="9525">
                <a:noFill/>
                <a:miter lim="800000"/>
                <a:headEnd/>
                <a:tailEnd/>
              </a:ln>
            </p:spPr>
          </p:pic>
        </p:grpSp>
        <p:grpSp>
          <p:nvGrpSpPr>
            <p:cNvPr id="12" name="Group 28"/>
            <p:cNvGrpSpPr/>
            <p:nvPr/>
          </p:nvGrpSpPr>
          <p:grpSpPr>
            <a:xfrm>
              <a:off x="4343400" y="1486320"/>
              <a:ext cx="4076700" cy="2096518"/>
              <a:chOff x="4343400" y="1486320"/>
              <a:chExt cx="4076700" cy="2096518"/>
            </a:xfrm>
          </p:grpSpPr>
          <p:grpSp>
            <p:nvGrpSpPr>
              <p:cNvPr id="13" name="Group 20"/>
              <p:cNvGrpSpPr/>
              <p:nvPr/>
            </p:nvGrpSpPr>
            <p:grpSpPr>
              <a:xfrm>
                <a:off x="4343400" y="1524000"/>
                <a:ext cx="3980521" cy="2058838"/>
                <a:chOff x="4343400" y="1524000"/>
                <a:chExt cx="3980521" cy="2058838"/>
              </a:xfrm>
            </p:grpSpPr>
            <p:pic>
              <p:nvPicPr>
                <p:cNvPr id="2051" name="Picture 3"/>
                <p:cNvPicPr>
                  <a:picLocks noChangeAspect="1" noChangeArrowheads="1"/>
                </p:cNvPicPr>
                <p:nvPr/>
              </p:nvPicPr>
              <p:blipFill>
                <a:blip r:embed="rId8" cstate="print"/>
                <a:srcRect/>
                <a:stretch>
                  <a:fillRect/>
                </a:stretch>
              </p:blipFill>
              <p:spPr bwMode="auto">
                <a:xfrm>
                  <a:off x="4953000" y="3048000"/>
                  <a:ext cx="3048000" cy="534838"/>
                </a:xfrm>
                <a:prstGeom prst="rect">
                  <a:avLst/>
                </a:prstGeom>
                <a:noFill/>
                <a:ln w="9525">
                  <a:noFill/>
                  <a:miter lim="800000"/>
                  <a:headEnd/>
                  <a:tailEnd/>
                </a:ln>
              </p:spPr>
            </p:pic>
            <p:pic>
              <p:nvPicPr>
                <p:cNvPr id="2052" name="Picture 4"/>
                <p:cNvPicPr>
                  <a:picLocks noChangeAspect="1" noChangeArrowheads="1"/>
                </p:cNvPicPr>
                <p:nvPr/>
              </p:nvPicPr>
              <p:blipFill>
                <a:blip r:embed="rId9" cstate="print"/>
                <a:srcRect/>
                <a:stretch>
                  <a:fillRect/>
                </a:stretch>
              </p:blipFill>
              <p:spPr bwMode="auto">
                <a:xfrm>
                  <a:off x="4419600" y="2438400"/>
                  <a:ext cx="3816195" cy="508000"/>
                </a:xfrm>
                <a:prstGeom prst="rect">
                  <a:avLst/>
                </a:prstGeom>
                <a:noFill/>
                <a:ln w="9525">
                  <a:noFill/>
                  <a:miter lim="800000"/>
                  <a:headEnd/>
                  <a:tailEnd/>
                </a:ln>
              </p:spPr>
            </p:pic>
            <p:pic>
              <p:nvPicPr>
                <p:cNvPr id="2053" name="Picture 5"/>
                <p:cNvPicPr>
                  <a:picLocks noChangeAspect="1" noChangeArrowheads="1"/>
                </p:cNvPicPr>
                <p:nvPr/>
              </p:nvPicPr>
              <p:blipFill>
                <a:blip r:embed="rId10" cstate="print"/>
                <a:srcRect/>
                <a:stretch>
                  <a:fillRect/>
                </a:stretch>
              </p:blipFill>
              <p:spPr bwMode="auto">
                <a:xfrm>
                  <a:off x="4343400" y="1524000"/>
                  <a:ext cx="3980521" cy="990600"/>
                </a:xfrm>
                <a:prstGeom prst="rect">
                  <a:avLst/>
                </a:prstGeom>
                <a:noFill/>
                <a:ln w="9525">
                  <a:noFill/>
                  <a:miter lim="800000"/>
                  <a:headEnd/>
                  <a:tailEnd/>
                </a:ln>
              </p:spPr>
            </p:pic>
          </p:grpSp>
          <p:sp>
            <p:nvSpPr>
              <p:cNvPr id="25" name="Rectangle 24"/>
              <p:cNvSpPr/>
              <p:nvPr/>
            </p:nvSpPr>
            <p:spPr>
              <a:xfrm>
                <a:off x="4381500" y="1486320"/>
                <a:ext cx="4038600" cy="2057400"/>
              </a:xfrm>
              <a:prstGeom prst="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p:cNvSpPr/>
            <p:nvPr/>
          </p:nvSpPr>
          <p:spPr>
            <a:xfrm>
              <a:off x="3505200" y="2514600"/>
              <a:ext cx="838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37592" y="1400490"/>
              <a:ext cx="2495939" cy="416008"/>
            </a:xfrm>
            <a:prstGeom prst="rect">
              <a:avLst/>
            </a:prstGeom>
            <a:noFill/>
          </p:spPr>
          <p:txBody>
            <a:bodyPr wrap="square" rtlCol="0">
              <a:spAutoFit/>
            </a:bodyPr>
            <a:lstStyle/>
            <a:p>
              <a:r>
                <a:rPr lang="en-US" dirty="0" smtClean="0"/>
                <a:t>Previous 3-field model</a:t>
              </a:r>
              <a:endParaRPr lang="en-US" dirty="0"/>
            </a:p>
          </p:txBody>
        </p:sp>
        <p:sp>
          <p:nvSpPr>
            <p:cNvPr id="37" name="TextBox 36"/>
            <p:cNvSpPr txBox="1"/>
            <p:nvPr/>
          </p:nvSpPr>
          <p:spPr>
            <a:xfrm>
              <a:off x="4547896" y="1143000"/>
              <a:ext cx="3827106" cy="416008"/>
            </a:xfrm>
            <a:prstGeom prst="rect">
              <a:avLst/>
            </a:prstGeom>
            <a:noFill/>
          </p:spPr>
          <p:txBody>
            <a:bodyPr wrap="square" rtlCol="0">
              <a:spAutoFit/>
            </a:bodyPr>
            <a:lstStyle/>
            <a:p>
              <a:r>
                <a:rPr lang="en-US" altLang="zh-CN" dirty="0" smtClean="0"/>
                <a:t>With perturbed parallel velocity</a:t>
              </a:r>
              <a:r>
                <a:rPr lang="zh-CN" altLang="en-US" dirty="0" smtClean="0"/>
                <a:t> </a:t>
              </a:r>
              <a:endParaRPr lang="en-US" dirty="0"/>
            </a:p>
          </p:txBody>
        </p:sp>
      </p:grpSp>
      <p:pic>
        <p:nvPicPr>
          <p:cNvPr id="28673" name="Picture 1"/>
          <p:cNvPicPr>
            <a:picLocks noChangeAspect="1" noChangeArrowheads="1"/>
          </p:cNvPicPr>
          <p:nvPr/>
        </p:nvPicPr>
        <p:blipFill>
          <a:blip r:embed="rId11" cstate="print"/>
          <a:srcRect/>
          <a:stretch>
            <a:fillRect/>
          </a:stretch>
        </p:blipFill>
        <p:spPr bwMode="auto">
          <a:xfrm>
            <a:off x="5764305" y="3630705"/>
            <a:ext cx="933450" cy="428882"/>
          </a:xfrm>
          <a:prstGeom prst="rect">
            <a:avLst/>
          </a:prstGeom>
          <a:noFill/>
          <a:ln w="9525">
            <a:noFill/>
            <a:miter lim="800000"/>
            <a:headEnd/>
            <a:tailEnd/>
          </a:ln>
        </p:spPr>
      </p:pic>
      <p:sp>
        <p:nvSpPr>
          <p:cNvPr id="31" name="Rectangle 30"/>
          <p:cNvSpPr/>
          <p:nvPr/>
        </p:nvSpPr>
        <p:spPr>
          <a:xfrm>
            <a:off x="5791200" y="3608295"/>
            <a:ext cx="914400"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781800" y="4419600"/>
            <a:ext cx="1676400" cy="369332"/>
          </a:xfrm>
          <a:prstGeom prst="rect">
            <a:avLst/>
          </a:prstGeom>
          <a:noFill/>
          <a:ln>
            <a:solidFill>
              <a:schemeClr val="accent3"/>
            </a:solidFill>
          </a:ln>
        </p:spPr>
        <p:txBody>
          <a:bodyPr wrap="square" rtlCol="0">
            <a:spAutoFit/>
          </a:bodyPr>
          <a:lstStyle/>
          <a:p>
            <a:r>
              <a:rPr lang="en-US" dirty="0" smtClean="0"/>
              <a:t>Hall effect term</a:t>
            </a:r>
            <a:endParaRPr lang="en-US" dirty="0"/>
          </a:p>
        </p:txBody>
      </p:sp>
      <p:sp>
        <p:nvSpPr>
          <p:cNvPr id="39" name="Right Arrow 38"/>
          <p:cNvSpPr/>
          <p:nvPr/>
        </p:nvSpPr>
        <p:spPr>
          <a:xfrm rot="13799928" flipV="1">
            <a:off x="6666921" y="4249323"/>
            <a:ext cx="304800" cy="48981"/>
          </a:xfrm>
          <a:prstGeom prst="rightArrow">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76200"/>
            <a:ext cx="7467600" cy="954107"/>
          </a:xfrm>
          <a:prstGeom prst="rect">
            <a:avLst/>
          </a:prstGeom>
          <a:noFill/>
        </p:spPr>
        <p:txBody>
          <a:bodyPr wrap="square" rtlCol="0">
            <a:spAutoFit/>
          </a:bodyPr>
          <a:lstStyle/>
          <a:p>
            <a:pPr algn="ctr"/>
            <a:r>
              <a:rPr lang="en-US" sz="2800" b="1" dirty="0" smtClean="0">
                <a:solidFill>
                  <a:schemeClr val="bg1"/>
                </a:solidFill>
              </a:rPr>
              <a:t>Perturbed parallel velocity can stabilize the peeling-ballooning mode</a:t>
            </a:r>
            <a:endParaRPr lang="en-US" sz="2800" b="1" dirty="0">
              <a:solidFill>
                <a:schemeClr val="bg1"/>
              </a:solidFill>
            </a:endParaRPr>
          </a:p>
        </p:txBody>
      </p:sp>
      <p:sp>
        <p:nvSpPr>
          <p:cNvPr id="32" name="Rectangle 31"/>
          <p:cNvSpPr/>
          <p:nvPr/>
        </p:nvSpPr>
        <p:spPr>
          <a:xfrm>
            <a:off x="7449665" y="2707355"/>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94810" y="2707340"/>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02070" y="1774995"/>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923916" y="1788460"/>
            <a:ext cx="457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p:cNvPicPr>
            <a:picLocks noChangeAspect="1" noChangeArrowheads="1"/>
          </p:cNvPicPr>
          <p:nvPr/>
        </p:nvPicPr>
        <p:blipFill>
          <a:blip r:embed="rId4" cstate="print"/>
          <a:srcRect/>
          <a:stretch>
            <a:fillRect/>
          </a:stretch>
        </p:blipFill>
        <p:spPr bwMode="auto">
          <a:xfrm>
            <a:off x="1752600" y="1143000"/>
            <a:ext cx="5532669" cy="4362450"/>
          </a:xfrm>
          <a:prstGeom prst="rect">
            <a:avLst/>
          </a:prstGeom>
          <a:noFill/>
          <a:ln w="9525">
            <a:noFill/>
            <a:miter lim="800000"/>
            <a:headEnd/>
            <a:tailEnd/>
          </a:ln>
        </p:spPr>
      </p:pic>
      <p:sp>
        <p:nvSpPr>
          <p:cNvPr id="30" name="TextBox 29"/>
          <p:cNvSpPr txBox="1"/>
          <p:nvPr/>
        </p:nvSpPr>
        <p:spPr>
          <a:xfrm>
            <a:off x="762000" y="5562600"/>
            <a:ext cx="7696200" cy="923330"/>
          </a:xfrm>
          <a:prstGeom prst="rect">
            <a:avLst/>
          </a:prstGeom>
          <a:noFill/>
        </p:spPr>
        <p:txBody>
          <a:bodyPr wrap="square" rtlCol="0">
            <a:spAutoFit/>
          </a:bodyPr>
          <a:lstStyle/>
          <a:p>
            <a:pPr>
              <a:buFont typeface="Wingdings" pitchFamily="2" charset="2"/>
              <a:buChar char="Ø"/>
            </a:pPr>
            <a:r>
              <a:rPr lang="en-US" dirty="0" smtClean="0"/>
              <a:t>The parallel flow reduces the growth rate by around 20.0% .</a:t>
            </a:r>
          </a:p>
          <a:p>
            <a:pPr>
              <a:buFont typeface="Wingdings" pitchFamily="2" charset="2"/>
              <a:buChar char="Ø"/>
            </a:pPr>
            <a:r>
              <a:rPr lang="en-US" dirty="0" smtClean="0"/>
              <a:t>The Hall effect increases the growth rate by 9.8%.</a:t>
            </a:r>
          </a:p>
          <a:p>
            <a:pPr>
              <a:buFont typeface="Wingdings" pitchFamily="2" charset="2"/>
              <a:buChar char="Ø"/>
            </a:pPr>
            <a:r>
              <a:rPr lang="en-US" dirty="0" smtClean="0"/>
              <a:t>With parallel velocity, the Hall effect will increase the growth rate by 19.1%.</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1005646"/>
            <a:chOff x="0" y="0"/>
            <a:chExt cx="9144000" cy="1005646"/>
          </a:xfrm>
        </p:grpSpPr>
        <p:sp>
          <p:nvSpPr>
            <p:cNvPr id="3" name="Rectangle 9"/>
            <p:cNvSpPr>
              <a:spLocks noChangeArrowheads="1"/>
            </p:cNvSpPr>
            <p:nvPr/>
          </p:nvSpPr>
          <p:spPr bwMode="auto">
            <a:xfrm>
              <a:off x="0" y="0"/>
              <a:ext cx="9144000" cy="990600"/>
            </a:xfrm>
            <a:prstGeom prst="rect">
              <a:avLst/>
            </a:prstGeom>
            <a:solidFill>
              <a:srgbClr val="618FFD"/>
            </a:solidFill>
            <a:ln w="9525">
              <a:noFill/>
              <a:miter lim="800000"/>
              <a:headEnd/>
              <a:tailEnd/>
            </a:ln>
            <a:effectLst/>
          </p:spPr>
          <p:txBody>
            <a:bodyPr wrap="none" anchor="ctr"/>
            <a:lstStyle/>
            <a:p>
              <a:pPr algn="ctr"/>
              <a:r>
                <a:rPr lang="en-US" sz="2400">
                  <a:ea typeface="ＭＳ Ｐゴシック" pitchFamily="1" charset="-128"/>
                </a:rPr>
                <a:t> </a:t>
              </a:r>
            </a:p>
          </p:txBody>
        </p:sp>
        <p:pic>
          <p:nvPicPr>
            <p:cNvPr id="4" name="Picture 2" descr="C:\Users\xia3\Desktop\ipp-icon.png"/>
            <p:cNvPicPr>
              <a:picLocks noChangeAspect="1" noChangeArrowheads="1"/>
            </p:cNvPicPr>
            <p:nvPr/>
          </p:nvPicPr>
          <p:blipFill>
            <a:blip r:embed="rId2" cstate="print"/>
            <a:srcRect/>
            <a:stretch>
              <a:fillRect/>
            </a:stretch>
          </p:blipFill>
          <p:spPr bwMode="auto">
            <a:xfrm>
              <a:off x="76200" y="76200"/>
              <a:ext cx="442311" cy="381000"/>
            </a:xfrm>
            <a:prstGeom prst="rect">
              <a:avLst/>
            </a:prstGeom>
            <a:noFill/>
          </p:spPr>
        </p:pic>
        <p:pic>
          <p:nvPicPr>
            <p:cNvPr id="5" name="Picture 11" descr="lab_icon_rgb.tif"/>
            <p:cNvPicPr>
              <a:picLocks noChangeAspect="1"/>
            </p:cNvPicPr>
            <p:nvPr/>
          </p:nvPicPr>
          <p:blipFill>
            <a:blip r:embed="rId3" cstate="print"/>
            <a:srcRect/>
            <a:stretch>
              <a:fillRect/>
            </a:stretch>
          </p:blipFill>
          <p:spPr bwMode="auto">
            <a:xfrm>
              <a:off x="8610600" y="457200"/>
              <a:ext cx="533400" cy="548446"/>
            </a:xfrm>
            <a:prstGeom prst="rect">
              <a:avLst/>
            </a:prstGeom>
            <a:noFill/>
            <a:ln w="9525">
              <a:noFill/>
              <a:miter lim="800000"/>
              <a:headEnd/>
              <a:tailEnd/>
            </a:ln>
          </p:spPr>
        </p:pic>
      </p:grpSp>
      <p:sp>
        <p:nvSpPr>
          <p:cNvPr id="6" name="TextBox 5"/>
          <p:cNvSpPr txBox="1"/>
          <p:nvPr/>
        </p:nvSpPr>
        <p:spPr>
          <a:xfrm>
            <a:off x="838200" y="228600"/>
            <a:ext cx="7467600" cy="584775"/>
          </a:xfrm>
          <a:prstGeom prst="rect">
            <a:avLst/>
          </a:prstGeom>
          <a:noFill/>
        </p:spPr>
        <p:txBody>
          <a:bodyPr wrap="square" rtlCol="0">
            <a:spAutoFit/>
          </a:bodyPr>
          <a:lstStyle/>
          <a:p>
            <a:pPr algn="ctr"/>
            <a:r>
              <a:rPr lang="en-US" altLang="zh-CN" sz="3200" b="1" dirty="0">
                <a:solidFill>
                  <a:schemeClr val="bg1"/>
                </a:solidFill>
                <a:latin typeface="Arial"/>
                <a:cs typeface="Arial"/>
              </a:rPr>
              <a:t>Parallel viscosity</a:t>
            </a:r>
            <a:endParaRPr lang="en-US" sz="3200" b="1" dirty="0">
              <a:solidFill>
                <a:schemeClr val="bg1"/>
              </a:solidFill>
            </a:endParaRPr>
          </a:p>
        </p:txBody>
      </p:sp>
      <p:sp>
        <p:nvSpPr>
          <p:cNvPr id="17" name="Slide Number Placeholder 16"/>
          <p:cNvSpPr>
            <a:spLocks noGrp="1"/>
          </p:cNvSpPr>
          <p:nvPr>
            <p:ph type="sldNum" sz="quarter" idx="12"/>
          </p:nvPr>
        </p:nvSpPr>
        <p:spPr>
          <a:xfrm>
            <a:off x="7010400" y="6492875"/>
            <a:ext cx="2133600" cy="365125"/>
          </a:xfrm>
        </p:spPr>
        <p:txBody>
          <a:bodyPr/>
          <a:lstStyle/>
          <a:p>
            <a:fld id="{B6F15528-21DE-4FAA-801E-634DDDAF4B2B}" type="slidenum">
              <a:rPr lang="en-US" smtClean="0"/>
              <a:pPr/>
              <a:t>9</a:t>
            </a:fld>
            <a:endParaRPr lang="en-US" dirty="0"/>
          </a:p>
        </p:txBody>
      </p:sp>
      <p:sp>
        <p:nvSpPr>
          <p:cNvPr id="9" name="Content Placeholder 2"/>
          <p:cNvSpPr txBox="1">
            <a:spLocks/>
          </p:cNvSpPr>
          <p:nvPr/>
        </p:nvSpPr>
        <p:spPr>
          <a:xfrm>
            <a:off x="457200" y="1676400"/>
            <a:ext cx="8077200" cy="1524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mtClean="0"/>
              <a:t>The parallel viscosity acts as the diffusion term of parallel velocity.</a:t>
            </a:r>
            <a:endParaRPr lang="en-US" sz="1800" dirty="0"/>
          </a:p>
        </p:txBody>
      </p:sp>
      <p:grpSp>
        <p:nvGrpSpPr>
          <p:cNvPr id="8" name="组合 7"/>
          <p:cNvGrpSpPr/>
          <p:nvPr/>
        </p:nvGrpSpPr>
        <p:grpSpPr>
          <a:xfrm>
            <a:off x="98300" y="2438400"/>
            <a:ext cx="4473700" cy="2810107"/>
            <a:chOff x="631700" y="2371493"/>
            <a:chExt cx="4778500" cy="2514600"/>
          </a:xfrm>
        </p:grpSpPr>
        <p:pic>
          <p:nvPicPr>
            <p:cNvPr id="10" name="Picture 10"/>
            <p:cNvPicPr>
              <a:picLocks noChangeAspect="1"/>
            </p:cNvPicPr>
            <p:nvPr/>
          </p:nvPicPr>
          <p:blipFill>
            <a:blip r:embed="rId4" cstate="print"/>
            <a:stretch>
              <a:fillRect/>
            </a:stretch>
          </p:blipFill>
          <p:spPr>
            <a:xfrm>
              <a:off x="631700" y="2371493"/>
              <a:ext cx="4778500" cy="2514600"/>
            </a:xfrm>
            <a:prstGeom prst="rect">
              <a:avLst/>
            </a:prstGeom>
          </p:spPr>
        </p:pic>
        <p:sp>
          <p:nvSpPr>
            <p:cNvPr id="7" name="矩形 6"/>
            <p:cNvSpPr/>
            <p:nvPr/>
          </p:nvSpPr>
          <p:spPr>
            <a:xfrm>
              <a:off x="3417849" y="3157653"/>
              <a:ext cx="838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pic>
        <p:nvPicPr>
          <p:cNvPr id="13" name="Content Placeholder 3"/>
          <p:cNvPicPr>
            <a:picLocks noChangeAspect="1"/>
          </p:cNvPicPr>
          <p:nvPr/>
        </p:nvPicPr>
        <p:blipFill rotWithShape="1">
          <a:blip r:embed="rId5" cstate="print"/>
          <a:srcRect t="2849" r="1162" b="2804"/>
          <a:stretch/>
        </p:blipFill>
        <p:spPr>
          <a:xfrm>
            <a:off x="4694563" y="2144457"/>
            <a:ext cx="4182737" cy="3264175"/>
          </a:xfrm>
          <a:prstGeom prst="rect">
            <a:avLst/>
          </a:prstGeom>
        </p:spPr>
      </p:pic>
      <p:sp>
        <p:nvSpPr>
          <p:cNvPr id="14" name="TextBox 13"/>
          <p:cNvSpPr txBox="1"/>
          <p:nvPr/>
        </p:nvSpPr>
        <p:spPr>
          <a:xfrm>
            <a:off x="5105400" y="5638800"/>
            <a:ext cx="3924300" cy="923330"/>
          </a:xfrm>
          <a:prstGeom prst="rect">
            <a:avLst/>
          </a:prstGeom>
          <a:noFill/>
        </p:spPr>
        <p:txBody>
          <a:bodyPr wrap="square" rtlCol="0">
            <a:spAutoFit/>
          </a:bodyPr>
          <a:lstStyle/>
          <a:p>
            <a:r>
              <a:rPr lang="en-US" sz="1800" dirty="0" smtClean="0"/>
              <a:t>Linear growth rate is independent of viscosity coefficient. For classic MHD model, </a:t>
            </a:r>
            <a:r>
              <a:rPr lang="en-US" sz="1800" dirty="0" err="1" smtClean="0"/>
              <a:t>diff</a:t>
            </a:r>
            <a:r>
              <a:rPr lang="en-US" sz="1800" baseline="-25000" dirty="0" err="1" smtClean="0"/>
              <a:t>v</a:t>
            </a:r>
            <a:r>
              <a:rPr lang="en-US" sz="1800" dirty="0" smtClean="0"/>
              <a:t>=0.65 (R</a:t>
            </a:r>
            <a:r>
              <a:rPr lang="en-US" sz="1800" baseline="30000" dirty="0" smtClean="0"/>
              <a:t>2</a:t>
            </a:r>
            <a:r>
              <a:rPr lang="en-US" sz="1800" baseline="-25000" dirty="0" smtClean="0"/>
              <a:t>0/</a:t>
            </a:r>
            <a:r>
              <a:rPr lang="en-US" sz="1800" dirty="0" smtClean="0"/>
              <a:t>/T</a:t>
            </a:r>
            <a:r>
              <a:rPr lang="en-US" sz="1800" baseline="-25000" dirty="0" smtClean="0"/>
              <a:t>A</a:t>
            </a:r>
            <a:r>
              <a:rPr lang="en-US" sz="1800" dirty="0" smtClean="0"/>
              <a:t>) m</a:t>
            </a:r>
            <a:r>
              <a:rPr lang="en-US" sz="1800" baseline="30000" dirty="0" smtClean="0"/>
              <a:t>2</a:t>
            </a:r>
            <a:r>
              <a:rPr lang="en-US" sz="1800" dirty="0" smtClean="0"/>
              <a:t>/s.</a:t>
            </a:r>
            <a:endParaRPr lang="en-US" sz="1800" dirty="0"/>
          </a:p>
        </p:txBody>
      </p:sp>
    </p:spTree>
    <p:extLst>
      <p:ext uri="{BB962C8B-B14F-4D97-AF65-F5344CB8AC3E}">
        <p14:creationId xmlns:p14="http://schemas.microsoft.com/office/powerpoint/2010/main" val="1944711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7298</TotalTime>
  <Words>2356</Words>
  <Application>Microsoft Office PowerPoint</Application>
  <PresentationFormat>全屏显示(4:3)</PresentationFormat>
  <Paragraphs>385</Paragraphs>
  <Slides>34</Slides>
  <Notes>2</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36" baseType="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 Tianyang</dc:creator>
  <cp:lastModifiedBy>theory</cp:lastModifiedBy>
  <cp:revision>429</cp:revision>
  <dcterms:created xsi:type="dcterms:W3CDTF">2006-08-16T00:00:00Z</dcterms:created>
  <dcterms:modified xsi:type="dcterms:W3CDTF">2012-08-16T06:25:59Z</dcterms:modified>
</cp:coreProperties>
</file>